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8288000" cy="10287000"/>
  <p:notesSz cx="6858000" cy="9144000"/>
  <p:embeddedFontLst>
    <p:embeddedFont>
      <p:font typeface="Arial Bold" panose="020B0802020202020204" pitchFamily="34" charset="77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71" d="100"/>
          <a:sy n="71" d="100"/>
        </p:scale>
        <p:origin x="1304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F1CF5-BD72-2649-9A4C-64299778B5C1}" type="datetimeFigureOut">
              <a:rPr lang="en-US" smtClean="0"/>
              <a:t>5/4/25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A69FF-656B-D342-91A0-6B963A5A1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43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A69FF-656B-D342-91A0-6B963A5A1C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91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UpplO4JNCx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04342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-1404341"/>
            <a:ext cx="18288000" cy="12184373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6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571500" y="571500"/>
            <a:ext cx="2130833" cy="1917749"/>
          </a:xfrm>
          <a:custGeom>
            <a:avLst/>
            <a:gdLst/>
            <a:ahLst/>
            <a:cxnLst/>
            <a:rect l="l" t="t" r="r" b="b"/>
            <a:pathLst>
              <a:path w="2130833" h="1917749">
                <a:moveTo>
                  <a:pt x="0" y="0"/>
                </a:moveTo>
                <a:lnTo>
                  <a:pt x="2130833" y="0"/>
                </a:lnTo>
                <a:lnTo>
                  <a:pt x="2130833" y="1917749"/>
                </a:lnTo>
                <a:lnTo>
                  <a:pt x="0" y="19177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3753199" y="5955438"/>
            <a:ext cx="13720698" cy="4824600"/>
            <a:chOff x="0" y="0"/>
            <a:chExt cx="3613682" cy="127067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13682" cy="1270677"/>
            </a:xfrm>
            <a:custGeom>
              <a:avLst/>
              <a:gdLst/>
              <a:ahLst/>
              <a:cxnLst/>
              <a:rect l="l" t="t" r="r" b="b"/>
              <a:pathLst>
                <a:path w="3613682" h="1270677">
                  <a:moveTo>
                    <a:pt x="28777" y="0"/>
                  </a:moveTo>
                  <a:lnTo>
                    <a:pt x="3584905" y="0"/>
                  </a:lnTo>
                  <a:cubicBezTo>
                    <a:pt x="3592537" y="0"/>
                    <a:pt x="3599857" y="3032"/>
                    <a:pt x="3605253" y="8429"/>
                  </a:cubicBezTo>
                  <a:cubicBezTo>
                    <a:pt x="3610650" y="13825"/>
                    <a:pt x="3613682" y="21145"/>
                    <a:pt x="3613682" y="28777"/>
                  </a:cubicBezTo>
                  <a:lnTo>
                    <a:pt x="3613682" y="1241900"/>
                  </a:lnTo>
                  <a:cubicBezTo>
                    <a:pt x="3613682" y="1257793"/>
                    <a:pt x="3600798" y="1270677"/>
                    <a:pt x="3584905" y="1270677"/>
                  </a:cubicBezTo>
                  <a:lnTo>
                    <a:pt x="28777" y="1270677"/>
                  </a:lnTo>
                  <a:cubicBezTo>
                    <a:pt x="21145" y="1270677"/>
                    <a:pt x="13825" y="1267645"/>
                    <a:pt x="8429" y="1262248"/>
                  </a:cubicBezTo>
                  <a:cubicBezTo>
                    <a:pt x="3032" y="1256851"/>
                    <a:pt x="0" y="1249532"/>
                    <a:pt x="0" y="1241900"/>
                  </a:cubicBezTo>
                  <a:lnTo>
                    <a:pt x="0" y="28777"/>
                  </a:lnTo>
                  <a:cubicBezTo>
                    <a:pt x="0" y="21145"/>
                    <a:pt x="3032" y="13825"/>
                    <a:pt x="8429" y="8429"/>
                  </a:cubicBezTo>
                  <a:cubicBezTo>
                    <a:pt x="13825" y="3032"/>
                    <a:pt x="21145" y="0"/>
                    <a:pt x="2877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5C3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613682" cy="1308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928344" y="6328448"/>
            <a:ext cx="13116954" cy="132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799"/>
              </a:lnSpc>
            </a:pPr>
            <a:r>
              <a:rPr lang="en-US" sz="6999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Consequences of collisions</a:t>
            </a:r>
          </a:p>
        </p:txBody>
      </p:sp>
      <p:sp>
        <p:nvSpPr>
          <p:cNvPr id="11" name="AutoShape 11"/>
          <p:cNvSpPr/>
          <p:nvPr/>
        </p:nvSpPr>
        <p:spPr>
          <a:xfrm>
            <a:off x="-368653" y="9439275"/>
            <a:ext cx="18913006" cy="0"/>
          </a:xfrm>
          <a:prstGeom prst="line">
            <a:avLst/>
          </a:prstGeom>
          <a:ln w="19050" cap="flat">
            <a:solidFill>
              <a:srgbClr val="DB92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04342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-1638289"/>
            <a:ext cx="18288000" cy="12877785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6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571500" y="571500"/>
            <a:ext cx="2130833" cy="1917749"/>
          </a:xfrm>
          <a:custGeom>
            <a:avLst/>
            <a:gdLst/>
            <a:ahLst/>
            <a:cxnLst/>
            <a:rect l="l" t="t" r="r" b="b"/>
            <a:pathLst>
              <a:path w="2130833" h="1917749">
                <a:moveTo>
                  <a:pt x="0" y="0"/>
                </a:moveTo>
                <a:lnTo>
                  <a:pt x="2130833" y="0"/>
                </a:lnTo>
                <a:lnTo>
                  <a:pt x="2130833" y="1917749"/>
                </a:lnTo>
                <a:lnTo>
                  <a:pt x="0" y="1917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4742145" y="5955438"/>
            <a:ext cx="12731753" cy="4824600"/>
            <a:chOff x="0" y="0"/>
            <a:chExt cx="3353219" cy="127067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53219" cy="1270677"/>
            </a:xfrm>
            <a:custGeom>
              <a:avLst/>
              <a:gdLst/>
              <a:ahLst/>
              <a:cxnLst/>
              <a:rect l="l" t="t" r="r" b="b"/>
              <a:pathLst>
                <a:path w="3353219" h="1270677">
                  <a:moveTo>
                    <a:pt x="31012" y="0"/>
                  </a:moveTo>
                  <a:lnTo>
                    <a:pt x="3322207" y="0"/>
                  </a:lnTo>
                  <a:cubicBezTo>
                    <a:pt x="3330432" y="0"/>
                    <a:pt x="3338320" y="3267"/>
                    <a:pt x="3344136" y="9083"/>
                  </a:cubicBezTo>
                  <a:cubicBezTo>
                    <a:pt x="3349952" y="14899"/>
                    <a:pt x="3353219" y="22787"/>
                    <a:pt x="3353219" y="31012"/>
                  </a:cubicBezTo>
                  <a:lnTo>
                    <a:pt x="3353219" y="1239665"/>
                  </a:lnTo>
                  <a:cubicBezTo>
                    <a:pt x="3353219" y="1247889"/>
                    <a:pt x="3349952" y="1255778"/>
                    <a:pt x="3344136" y="1261593"/>
                  </a:cubicBezTo>
                  <a:cubicBezTo>
                    <a:pt x="3338320" y="1267409"/>
                    <a:pt x="3330432" y="1270677"/>
                    <a:pt x="3322207" y="1270677"/>
                  </a:cubicBezTo>
                  <a:lnTo>
                    <a:pt x="31012" y="1270677"/>
                  </a:lnTo>
                  <a:cubicBezTo>
                    <a:pt x="22787" y="1270677"/>
                    <a:pt x="14899" y="1267409"/>
                    <a:pt x="9083" y="1261593"/>
                  </a:cubicBezTo>
                  <a:cubicBezTo>
                    <a:pt x="3267" y="1255778"/>
                    <a:pt x="0" y="1247889"/>
                    <a:pt x="0" y="1239665"/>
                  </a:cubicBezTo>
                  <a:lnTo>
                    <a:pt x="0" y="31012"/>
                  </a:lnTo>
                  <a:cubicBezTo>
                    <a:pt x="0" y="22787"/>
                    <a:pt x="3267" y="14899"/>
                    <a:pt x="9083" y="9083"/>
                  </a:cubicBezTo>
                  <a:cubicBezTo>
                    <a:pt x="14899" y="3267"/>
                    <a:pt x="22787" y="0"/>
                    <a:pt x="3101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5C3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353219" cy="1308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702333" y="6328448"/>
            <a:ext cx="14342965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799"/>
              </a:lnSpc>
            </a:pPr>
            <a:r>
              <a:rPr lang="en-US" sz="6999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Thank you for listening </a:t>
            </a:r>
          </a:p>
        </p:txBody>
      </p:sp>
      <p:sp>
        <p:nvSpPr>
          <p:cNvPr id="11" name="AutoShape 11"/>
          <p:cNvSpPr/>
          <p:nvPr/>
        </p:nvSpPr>
        <p:spPr>
          <a:xfrm>
            <a:off x="-368653" y="9439275"/>
            <a:ext cx="18913006" cy="0"/>
          </a:xfrm>
          <a:prstGeom prst="line">
            <a:avLst/>
          </a:prstGeom>
          <a:ln w="19050" cap="flat">
            <a:solidFill>
              <a:srgbClr val="DB92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90184" y="-451999"/>
            <a:ext cx="8816654" cy="2588052"/>
            <a:chOff x="0" y="0"/>
            <a:chExt cx="2322082" cy="681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2082" cy="681627"/>
            </a:xfrm>
            <a:custGeom>
              <a:avLst/>
              <a:gdLst/>
              <a:ahLst/>
              <a:cxnLst/>
              <a:rect l="l" t="t" r="r" b="b"/>
              <a:pathLst>
                <a:path w="2322082" h="681627">
                  <a:moveTo>
                    <a:pt x="44783" y="0"/>
                  </a:moveTo>
                  <a:lnTo>
                    <a:pt x="2277299" y="0"/>
                  </a:lnTo>
                  <a:cubicBezTo>
                    <a:pt x="2302032" y="0"/>
                    <a:pt x="2322082" y="20050"/>
                    <a:pt x="2322082" y="44783"/>
                  </a:cubicBezTo>
                  <a:lnTo>
                    <a:pt x="2322082" y="636844"/>
                  </a:lnTo>
                  <a:cubicBezTo>
                    <a:pt x="2322082" y="661577"/>
                    <a:pt x="2302032" y="681627"/>
                    <a:pt x="2277299" y="681627"/>
                  </a:cubicBezTo>
                  <a:lnTo>
                    <a:pt x="44783" y="681627"/>
                  </a:lnTo>
                  <a:cubicBezTo>
                    <a:pt x="20050" y="681627"/>
                    <a:pt x="0" y="661577"/>
                    <a:pt x="0" y="636844"/>
                  </a:cubicBezTo>
                  <a:lnTo>
                    <a:pt x="0" y="44783"/>
                  </a:lnTo>
                  <a:cubicBezTo>
                    <a:pt x="0" y="20050"/>
                    <a:pt x="20050" y="0"/>
                    <a:pt x="447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DB92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22082" cy="719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172200" y="727727"/>
            <a:ext cx="11301698" cy="983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400"/>
              </a:lnSpc>
            </a:pPr>
            <a:r>
              <a:rPr lang="en-US" sz="6000" b="1" dirty="0">
                <a:solidFill>
                  <a:srgbClr val="005C3D"/>
                </a:solidFill>
                <a:latin typeface="Arial" panose="020B0604020202020204" pitchFamily="34" charset="0"/>
                <a:ea typeface="Montserrat Ultra-Bold"/>
                <a:cs typeface="Arial" panose="020B0604020202020204" pitchFamily="34" charset="0"/>
                <a:sym typeface="Montserrat Ultra-Bold"/>
              </a:rPr>
              <a:t>Homework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05023" y="3694495"/>
            <a:ext cx="11058035" cy="3867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40"/>
              </a:lnSpc>
            </a:pPr>
            <a:r>
              <a:rPr lang="en-US" sz="7100" dirty="0">
                <a:solidFill>
                  <a:srgbClr val="005C3D"/>
                </a:solidFill>
                <a:latin typeface="Arial"/>
                <a:ea typeface="Arial"/>
                <a:cs typeface="Arial"/>
                <a:sym typeface="Arial"/>
              </a:rPr>
              <a:t>What hazards did you identify on your journey to or from school?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3198790" cy="10287000"/>
          </a:xfrm>
          <a:custGeom>
            <a:avLst/>
            <a:gdLst/>
            <a:ahLst/>
            <a:cxnLst/>
            <a:rect l="l" t="t" r="r" b="b"/>
            <a:pathLst>
              <a:path w="3198790" h="10287000">
                <a:moveTo>
                  <a:pt x="0" y="0"/>
                </a:moveTo>
                <a:lnTo>
                  <a:pt x="3198790" y="0"/>
                </a:lnTo>
                <a:lnTo>
                  <a:pt x="319879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3863" t="-13651" r="-197852" b="-479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0" y="0"/>
            <a:ext cx="3198790" cy="10287000"/>
            <a:chOff x="0" y="0"/>
            <a:chExt cx="842480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42480" cy="2709333"/>
            </a:xfrm>
            <a:custGeom>
              <a:avLst/>
              <a:gdLst/>
              <a:ahLst/>
              <a:cxnLst/>
              <a:rect l="l" t="t" r="r" b="b"/>
              <a:pathLst>
                <a:path w="842480" h="2709333">
                  <a:moveTo>
                    <a:pt x="0" y="0"/>
                  </a:moveTo>
                  <a:lnTo>
                    <a:pt x="842480" y="0"/>
                  </a:lnTo>
                  <a:lnTo>
                    <a:pt x="84248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6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42480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790809" y="571500"/>
            <a:ext cx="1617172" cy="1455455"/>
          </a:xfrm>
          <a:custGeom>
            <a:avLst/>
            <a:gdLst/>
            <a:ahLst/>
            <a:cxnLst/>
            <a:rect l="l" t="t" r="r" b="b"/>
            <a:pathLst>
              <a:path w="1617172" h="1455455">
                <a:moveTo>
                  <a:pt x="0" y="0"/>
                </a:moveTo>
                <a:lnTo>
                  <a:pt x="1617172" y="0"/>
                </a:lnTo>
                <a:lnTo>
                  <a:pt x="1617172" y="1455455"/>
                </a:lnTo>
                <a:lnTo>
                  <a:pt x="0" y="1455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-368653" y="9439275"/>
            <a:ext cx="18913006" cy="0"/>
          </a:xfrm>
          <a:prstGeom prst="line">
            <a:avLst/>
          </a:prstGeom>
          <a:ln w="19050" cap="flat">
            <a:solidFill>
              <a:srgbClr val="DB92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90110" y="-451999"/>
            <a:ext cx="11735728" cy="2588052"/>
            <a:chOff x="0" y="0"/>
            <a:chExt cx="3090891" cy="681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0891" cy="681627"/>
            </a:xfrm>
            <a:custGeom>
              <a:avLst/>
              <a:gdLst/>
              <a:ahLst/>
              <a:cxnLst/>
              <a:rect l="l" t="t" r="r" b="b"/>
              <a:pathLst>
                <a:path w="3090891" h="681627">
                  <a:moveTo>
                    <a:pt x="33644" y="0"/>
                  </a:moveTo>
                  <a:lnTo>
                    <a:pt x="3057247" y="0"/>
                  </a:lnTo>
                  <a:cubicBezTo>
                    <a:pt x="3075828" y="0"/>
                    <a:pt x="3090891" y="15063"/>
                    <a:pt x="3090891" y="33644"/>
                  </a:cubicBezTo>
                  <a:lnTo>
                    <a:pt x="3090891" y="647983"/>
                  </a:lnTo>
                  <a:cubicBezTo>
                    <a:pt x="3090891" y="666564"/>
                    <a:pt x="3075828" y="681627"/>
                    <a:pt x="3057247" y="681627"/>
                  </a:cubicBezTo>
                  <a:lnTo>
                    <a:pt x="33644" y="681627"/>
                  </a:lnTo>
                  <a:cubicBezTo>
                    <a:pt x="15063" y="681627"/>
                    <a:pt x="0" y="666564"/>
                    <a:pt x="0" y="647983"/>
                  </a:cubicBezTo>
                  <a:lnTo>
                    <a:pt x="0" y="33644"/>
                  </a:lnTo>
                  <a:cubicBezTo>
                    <a:pt x="0" y="15063"/>
                    <a:pt x="15063" y="0"/>
                    <a:pt x="3364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DB92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090891" cy="719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419600" y="603902"/>
            <a:ext cx="13054297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400"/>
              </a:lnSpc>
            </a:pPr>
            <a:r>
              <a:rPr lang="en-US" sz="6000" b="1" dirty="0">
                <a:solidFill>
                  <a:srgbClr val="005C3D"/>
                </a:solidFill>
                <a:latin typeface="Arial Bold"/>
                <a:ea typeface="Arial Bold"/>
                <a:cs typeface="Arial Bold"/>
                <a:sym typeface="Arial Bold"/>
              </a:rPr>
              <a:t>Let’s watch a video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196135" y="3197821"/>
            <a:ext cx="11459362" cy="4874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420" lvl="1" indent="-464210" algn="l">
              <a:lnSpc>
                <a:spcPts val="6450"/>
              </a:lnSpc>
              <a:buFont typeface="Arial"/>
              <a:buChar char="•"/>
            </a:pPr>
            <a:r>
              <a:rPr lang="en-US" sz="4300" dirty="0">
                <a:solidFill>
                  <a:srgbClr val="005C3D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This (edited) video lasts approximately 5 minutes</a:t>
            </a:r>
          </a:p>
          <a:p>
            <a:pPr marL="928420" lvl="1" indent="-464210" algn="l">
              <a:lnSpc>
                <a:spcPts val="6450"/>
              </a:lnSpc>
              <a:buFont typeface="Arial"/>
              <a:buChar char="•"/>
            </a:pPr>
            <a:r>
              <a:rPr lang="en-US" sz="4300" dirty="0">
                <a:solidFill>
                  <a:srgbClr val="005C3D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It follows a fatal road collision in 2021</a:t>
            </a:r>
          </a:p>
          <a:p>
            <a:pPr marL="928420" lvl="1" indent="-464210" algn="l">
              <a:lnSpc>
                <a:spcPts val="6450"/>
              </a:lnSpc>
              <a:buFont typeface="Arial"/>
              <a:buChar char="•"/>
            </a:pPr>
            <a:r>
              <a:rPr lang="en-US" sz="4300" dirty="0">
                <a:solidFill>
                  <a:srgbClr val="005C3D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A lorry did not brake, and hit a queue of static traffic</a:t>
            </a:r>
          </a:p>
          <a:p>
            <a:pPr marL="928420" lvl="1" indent="-464210" algn="l">
              <a:lnSpc>
                <a:spcPts val="6450"/>
              </a:lnSpc>
              <a:buFont typeface="Arial"/>
              <a:buChar char="•"/>
            </a:pPr>
            <a:r>
              <a:rPr lang="en-US" sz="4300" dirty="0">
                <a:solidFill>
                  <a:srgbClr val="005C3D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3 people were killed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3198790" cy="10287000"/>
          </a:xfrm>
          <a:custGeom>
            <a:avLst/>
            <a:gdLst/>
            <a:ahLst/>
            <a:cxnLst/>
            <a:rect l="l" t="t" r="r" b="b"/>
            <a:pathLst>
              <a:path w="3198790" h="10287000">
                <a:moveTo>
                  <a:pt x="0" y="0"/>
                </a:moveTo>
                <a:lnTo>
                  <a:pt x="3198790" y="0"/>
                </a:lnTo>
                <a:lnTo>
                  <a:pt x="319879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3863" t="-13651" r="-197852" b="-479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0" y="0"/>
            <a:ext cx="3198790" cy="10287000"/>
            <a:chOff x="0" y="0"/>
            <a:chExt cx="842480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42480" cy="2709333"/>
            </a:xfrm>
            <a:custGeom>
              <a:avLst/>
              <a:gdLst/>
              <a:ahLst/>
              <a:cxnLst/>
              <a:rect l="l" t="t" r="r" b="b"/>
              <a:pathLst>
                <a:path w="842480" h="2709333">
                  <a:moveTo>
                    <a:pt x="0" y="0"/>
                  </a:moveTo>
                  <a:lnTo>
                    <a:pt x="842480" y="0"/>
                  </a:lnTo>
                  <a:lnTo>
                    <a:pt x="84248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6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42480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790809" y="571500"/>
            <a:ext cx="1617172" cy="1455455"/>
          </a:xfrm>
          <a:custGeom>
            <a:avLst/>
            <a:gdLst/>
            <a:ahLst/>
            <a:cxnLst/>
            <a:rect l="l" t="t" r="r" b="b"/>
            <a:pathLst>
              <a:path w="1617172" h="1455455">
                <a:moveTo>
                  <a:pt x="0" y="0"/>
                </a:moveTo>
                <a:lnTo>
                  <a:pt x="1617172" y="0"/>
                </a:lnTo>
                <a:lnTo>
                  <a:pt x="1617172" y="1455455"/>
                </a:lnTo>
                <a:lnTo>
                  <a:pt x="0" y="1455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-368653" y="9439275"/>
            <a:ext cx="18913006" cy="0"/>
          </a:xfrm>
          <a:prstGeom prst="line">
            <a:avLst/>
          </a:prstGeom>
          <a:ln w="19050" cap="flat">
            <a:solidFill>
              <a:srgbClr val="DB92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 tooltip="https://youtu.be/1PKY_z8ofrk"/>
          </p:cNvPr>
          <p:cNvSpPr/>
          <p:nvPr/>
        </p:nvSpPr>
        <p:spPr>
          <a:xfrm>
            <a:off x="7086600" y="30861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69528" y="4131310"/>
            <a:ext cx="9799377" cy="168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319"/>
              </a:lnSpc>
            </a:pPr>
            <a:r>
              <a:rPr lang="en-US" sz="8799">
                <a:solidFill>
                  <a:srgbClr val="005C3D"/>
                </a:solidFill>
                <a:latin typeface="Arial"/>
                <a:ea typeface="Arial"/>
                <a:cs typeface="Arial"/>
                <a:sym typeface="Arial"/>
              </a:rPr>
              <a:t>How do you feel?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3198790" cy="10287000"/>
          </a:xfrm>
          <a:custGeom>
            <a:avLst/>
            <a:gdLst/>
            <a:ahLst/>
            <a:cxnLst/>
            <a:rect l="l" t="t" r="r" b="b"/>
            <a:pathLst>
              <a:path w="3198790" h="10287000">
                <a:moveTo>
                  <a:pt x="0" y="0"/>
                </a:moveTo>
                <a:lnTo>
                  <a:pt x="3198790" y="0"/>
                </a:lnTo>
                <a:lnTo>
                  <a:pt x="319879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3863" t="-13651" r="-197852" b="-479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3198790" cy="10287000"/>
            <a:chOff x="0" y="0"/>
            <a:chExt cx="84248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42480" cy="2709333"/>
            </a:xfrm>
            <a:custGeom>
              <a:avLst/>
              <a:gdLst/>
              <a:ahLst/>
              <a:cxnLst/>
              <a:rect l="l" t="t" r="r" b="b"/>
              <a:pathLst>
                <a:path w="842480" h="2709333">
                  <a:moveTo>
                    <a:pt x="0" y="0"/>
                  </a:moveTo>
                  <a:lnTo>
                    <a:pt x="842480" y="0"/>
                  </a:lnTo>
                  <a:lnTo>
                    <a:pt x="84248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6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42480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790809" y="571500"/>
            <a:ext cx="1617172" cy="1455455"/>
          </a:xfrm>
          <a:custGeom>
            <a:avLst/>
            <a:gdLst/>
            <a:ahLst/>
            <a:cxnLst/>
            <a:rect l="l" t="t" r="r" b="b"/>
            <a:pathLst>
              <a:path w="1617172" h="1455455">
                <a:moveTo>
                  <a:pt x="0" y="0"/>
                </a:moveTo>
                <a:lnTo>
                  <a:pt x="1617172" y="0"/>
                </a:lnTo>
                <a:lnTo>
                  <a:pt x="1617172" y="1455455"/>
                </a:lnTo>
                <a:lnTo>
                  <a:pt x="0" y="1455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-368653" y="9439275"/>
            <a:ext cx="18913006" cy="0"/>
          </a:xfrm>
          <a:prstGeom prst="line">
            <a:avLst/>
          </a:prstGeom>
          <a:ln w="19050" cap="flat">
            <a:solidFill>
              <a:srgbClr val="DB92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14160" y="3071495"/>
            <a:ext cx="9900459" cy="3867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40"/>
              </a:lnSpc>
            </a:pPr>
            <a:r>
              <a:rPr lang="en-US" sz="7100">
                <a:solidFill>
                  <a:srgbClr val="005C3D"/>
                </a:solidFill>
                <a:latin typeface="Arial"/>
                <a:ea typeface="Arial"/>
                <a:cs typeface="Arial"/>
                <a:sym typeface="Arial"/>
              </a:rPr>
              <a:t>How many people are impacted by this incident?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3198790" cy="10287000"/>
          </a:xfrm>
          <a:custGeom>
            <a:avLst/>
            <a:gdLst/>
            <a:ahLst/>
            <a:cxnLst/>
            <a:rect l="l" t="t" r="r" b="b"/>
            <a:pathLst>
              <a:path w="3198790" h="10287000">
                <a:moveTo>
                  <a:pt x="0" y="0"/>
                </a:moveTo>
                <a:lnTo>
                  <a:pt x="3198790" y="0"/>
                </a:lnTo>
                <a:lnTo>
                  <a:pt x="319879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3863" t="-13651" r="-197852" b="-479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3198790" cy="10287000"/>
            <a:chOff x="0" y="0"/>
            <a:chExt cx="84248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42480" cy="2709333"/>
            </a:xfrm>
            <a:custGeom>
              <a:avLst/>
              <a:gdLst/>
              <a:ahLst/>
              <a:cxnLst/>
              <a:rect l="l" t="t" r="r" b="b"/>
              <a:pathLst>
                <a:path w="842480" h="2709333">
                  <a:moveTo>
                    <a:pt x="0" y="0"/>
                  </a:moveTo>
                  <a:lnTo>
                    <a:pt x="842480" y="0"/>
                  </a:lnTo>
                  <a:lnTo>
                    <a:pt x="84248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6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42480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790809" y="571500"/>
            <a:ext cx="1617172" cy="1455455"/>
          </a:xfrm>
          <a:custGeom>
            <a:avLst/>
            <a:gdLst/>
            <a:ahLst/>
            <a:cxnLst/>
            <a:rect l="l" t="t" r="r" b="b"/>
            <a:pathLst>
              <a:path w="1617172" h="1455455">
                <a:moveTo>
                  <a:pt x="0" y="0"/>
                </a:moveTo>
                <a:lnTo>
                  <a:pt x="1617172" y="0"/>
                </a:lnTo>
                <a:lnTo>
                  <a:pt x="1617172" y="1455455"/>
                </a:lnTo>
                <a:lnTo>
                  <a:pt x="0" y="1455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-368653" y="9439275"/>
            <a:ext cx="18913006" cy="0"/>
          </a:xfrm>
          <a:prstGeom prst="line">
            <a:avLst/>
          </a:prstGeom>
          <a:ln w="19050" cap="flat">
            <a:solidFill>
              <a:srgbClr val="DB92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63042" y="3700145"/>
            <a:ext cx="6847524" cy="2610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40"/>
              </a:lnSpc>
            </a:pPr>
            <a:r>
              <a:rPr lang="en-US" sz="7100">
                <a:solidFill>
                  <a:srgbClr val="005C3D"/>
                </a:solidFill>
                <a:latin typeface="Arial"/>
                <a:ea typeface="Arial"/>
                <a:cs typeface="Arial"/>
                <a:sym typeface="Arial"/>
              </a:rPr>
              <a:t>Consequences last a lifetime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3198790" cy="10287000"/>
          </a:xfrm>
          <a:custGeom>
            <a:avLst/>
            <a:gdLst/>
            <a:ahLst/>
            <a:cxnLst/>
            <a:rect l="l" t="t" r="r" b="b"/>
            <a:pathLst>
              <a:path w="3198790" h="10287000">
                <a:moveTo>
                  <a:pt x="0" y="0"/>
                </a:moveTo>
                <a:lnTo>
                  <a:pt x="3198790" y="0"/>
                </a:lnTo>
                <a:lnTo>
                  <a:pt x="319879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3863" t="-13651" r="-197852" b="-479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3198790" cy="10287000"/>
            <a:chOff x="0" y="0"/>
            <a:chExt cx="84248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42480" cy="2709333"/>
            </a:xfrm>
            <a:custGeom>
              <a:avLst/>
              <a:gdLst/>
              <a:ahLst/>
              <a:cxnLst/>
              <a:rect l="l" t="t" r="r" b="b"/>
              <a:pathLst>
                <a:path w="842480" h="2709333">
                  <a:moveTo>
                    <a:pt x="0" y="0"/>
                  </a:moveTo>
                  <a:lnTo>
                    <a:pt x="842480" y="0"/>
                  </a:lnTo>
                  <a:lnTo>
                    <a:pt x="84248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6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42480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790809" y="571500"/>
            <a:ext cx="1617172" cy="1455455"/>
          </a:xfrm>
          <a:custGeom>
            <a:avLst/>
            <a:gdLst/>
            <a:ahLst/>
            <a:cxnLst/>
            <a:rect l="l" t="t" r="r" b="b"/>
            <a:pathLst>
              <a:path w="1617172" h="1455455">
                <a:moveTo>
                  <a:pt x="0" y="0"/>
                </a:moveTo>
                <a:lnTo>
                  <a:pt x="1617172" y="0"/>
                </a:lnTo>
                <a:lnTo>
                  <a:pt x="1617172" y="1455455"/>
                </a:lnTo>
                <a:lnTo>
                  <a:pt x="0" y="1455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-368653" y="9439275"/>
            <a:ext cx="18913006" cy="0"/>
          </a:xfrm>
          <a:prstGeom prst="line">
            <a:avLst/>
          </a:prstGeom>
          <a:ln w="19050" cap="flat">
            <a:solidFill>
              <a:srgbClr val="DB92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28335" y="-451999"/>
            <a:ext cx="11735728" cy="2588052"/>
            <a:chOff x="0" y="0"/>
            <a:chExt cx="3090891" cy="681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0891" cy="681627"/>
            </a:xfrm>
            <a:custGeom>
              <a:avLst/>
              <a:gdLst/>
              <a:ahLst/>
              <a:cxnLst/>
              <a:rect l="l" t="t" r="r" b="b"/>
              <a:pathLst>
                <a:path w="3090891" h="681627">
                  <a:moveTo>
                    <a:pt x="33644" y="0"/>
                  </a:moveTo>
                  <a:lnTo>
                    <a:pt x="3057247" y="0"/>
                  </a:lnTo>
                  <a:cubicBezTo>
                    <a:pt x="3075828" y="0"/>
                    <a:pt x="3090891" y="15063"/>
                    <a:pt x="3090891" y="33644"/>
                  </a:cubicBezTo>
                  <a:lnTo>
                    <a:pt x="3090891" y="647983"/>
                  </a:lnTo>
                  <a:cubicBezTo>
                    <a:pt x="3090891" y="666564"/>
                    <a:pt x="3075828" y="681627"/>
                    <a:pt x="3057247" y="681627"/>
                  </a:cubicBezTo>
                  <a:lnTo>
                    <a:pt x="33644" y="681627"/>
                  </a:lnTo>
                  <a:cubicBezTo>
                    <a:pt x="15063" y="681627"/>
                    <a:pt x="0" y="666564"/>
                    <a:pt x="0" y="647983"/>
                  </a:cubicBezTo>
                  <a:lnTo>
                    <a:pt x="0" y="33644"/>
                  </a:lnTo>
                  <a:cubicBezTo>
                    <a:pt x="0" y="15063"/>
                    <a:pt x="15063" y="0"/>
                    <a:pt x="3364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DB92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090891" cy="719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800600" y="603902"/>
            <a:ext cx="12673297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400"/>
              </a:lnSpc>
            </a:pPr>
            <a:r>
              <a:rPr lang="en-US" sz="6000" b="1" dirty="0">
                <a:solidFill>
                  <a:srgbClr val="005C3D"/>
                </a:solidFill>
                <a:latin typeface="Arial Bold"/>
                <a:ea typeface="Arial Bold"/>
                <a:cs typeface="Arial Bold"/>
                <a:sym typeface="Arial Bold"/>
              </a:rPr>
              <a:t>The good news...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601728" y="3582627"/>
            <a:ext cx="12063165" cy="414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5425"/>
              </a:lnSpc>
              <a:buFont typeface="Arial"/>
              <a:buChar char="•"/>
            </a:pPr>
            <a:r>
              <a:rPr lang="en-US" sz="3500">
                <a:solidFill>
                  <a:srgbClr val="005C3D"/>
                </a:solidFill>
                <a:latin typeface="Arial"/>
                <a:ea typeface="Arial"/>
                <a:cs typeface="Arial"/>
                <a:sym typeface="Arial"/>
              </a:rPr>
              <a:t>Young people who do the </a:t>
            </a:r>
            <a:r>
              <a:rPr lang="en-US" sz="3500">
                <a:solidFill>
                  <a:srgbClr val="DB9200"/>
                </a:solidFill>
                <a:latin typeface="Arial"/>
                <a:ea typeface="Arial"/>
                <a:cs typeface="Arial"/>
                <a:sym typeface="Arial"/>
              </a:rPr>
              <a:t>Pathfinder</a:t>
            </a:r>
            <a:r>
              <a:rPr lang="en-US" sz="3500">
                <a:solidFill>
                  <a:srgbClr val="005C3D"/>
                </a:solidFill>
                <a:latin typeface="Arial"/>
                <a:ea typeface="Arial"/>
                <a:cs typeface="Arial"/>
                <a:sym typeface="Arial"/>
              </a:rPr>
              <a:t> course are </a:t>
            </a:r>
            <a:r>
              <a:rPr lang="en-US" sz="3500" b="1">
                <a:solidFill>
                  <a:srgbClr val="005C3D"/>
                </a:solidFill>
                <a:latin typeface="Arial Bold"/>
                <a:ea typeface="Arial Bold"/>
                <a:cs typeface="Arial Bold"/>
                <a:sym typeface="Arial Bold"/>
              </a:rPr>
              <a:t>FOUR times safer</a:t>
            </a:r>
            <a:r>
              <a:rPr lang="en-US" sz="3500">
                <a:solidFill>
                  <a:srgbClr val="005C3D"/>
                </a:solidFill>
                <a:latin typeface="Arial"/>
                <a:ea typeface="Arial"/>
                <a:cs typeface="Arial"/>
                <a:sym typeface="Arial"/>
              </a:rPr>
              <a:t> than their peers (1 in 20 compared to 1 in 5 are likely to have any kind of road safety incident in their first 2 years of driving)</a:t>
            </a:r>
          </a:p>
          <a:p>
            <a:pPr marL="755651" lvl="1" indent="-377825" algn="l">
              <a:lnSpc>
                <a:spcPts val="5425"/>
              </a:lnSpc>
              <a:buFont typeface="Arial"/>
              <a:buChar char="•"/>
            </a:pPr>
            <a:r>
              <a:rPr lang="en-US" sz="3500">
                <a:solidFill>
                  <a:srgbClr val="005C3D"/>
                </a:solidFill>
                <a:latin typeface="Arial"/>
                <a:ea typeface="Arial"/>
                <a:cs typeface="Arial"/>
                <a:sym typeface="Arial"/>
              </a:rPr>
              <a:t>You are much less likely to be subject to attention from Roads Policing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3198790" cy="10287000"/>
          </a:xfrm>
          <a:custGeom>
            <a:avLst/>
            <a:gdLst/>
            <a:ahLst/>
            <a:cxnLst/>
            <a:rect l="l" t="t" r="r" b="b"/>
            <a:pathLst>
              <a:path w="3198790" h="10287000">
                <a:moveTo>
                  <a:pt x="0" y="0"/>
                </a:moveTo>
                <a:lnTo>
                  <a:pt x="3198790" y="0"/>
                </a:lnTo>
                <a:lnTo>
                  <a:pt x="319879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3863" t="-13651" r="-197852" b="-479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0" y="0"/>
            <a:ext cx="3198790" cy="10287000"/>
            <a:chOff x="0" y="0"/>
            <a:chExt cx="842480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42480" cy="2709333"/>
            </a:xfrm>
            <a:custGeom>
              <a:avLst/>
              <a:gdLst/>
              <a:ahLst/>
              <a:cxnLst/>
              <a:rect l="l" t="t" r="r" b="b"/>
              <a:pathLst>
                <a:path w="842480" h="2709333">
                  <a:moveTo>
                    <a:pt x="0" y="0"/>
                  </a:moveTo>
                  <a:lnTo>
                    <a:pt x="842480" y="0"/>
                  </a:lnTo>
                  <a:lnTo>
                    <a:pt x="84248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6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42480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790809" y="571500"/>
            <a:ext cx="1617172" cy="1455455"/>
          </a:xfrm>
          <a:custGeom>
            <a:avLst/>
            <a:gdLst/>
            <a:ahLst/>
            <a:cxnLst/>
            <a:rect l="l" t="t" r="r" b="b"/>
            <a:pathLst>
              <a:path w="1617172" h="1455455">
                <a:moveTo>
                  <a:pt x="0" y="0"/>
                </a:moveTo>
                <a:lnTo>
                  <a:pt x="1617172" y="0"/>
                </a:lnTo>
                <a:lnTo>
                  <a:pt x="1617172" y="1455455"/>
                </a:lnTo>
                <a:lnTo>
                  <a:pt x="0" y="1455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-368653" y="9439275"/>
            <a:ext cx="18913006" cy="0"/>
          </a:xfrm>
          <a:prstGeom prst="line">
            <a:avLst/>
          </a:prstGeom>
          <a:ln w="19050" cap="flat">
            <a:solidFill>
              <a:srgbClr val="DB92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3198790" cy="10287000"/>
          </a:xfrm>
          <a:custGeom>
            <a:avLst/>
            <a:gdLst/>
            <a:ahLst/>
            <a:cxnLst/>
            <a:rect l="l" t="t" r="r" b="b"/>
            <a:pathLst>
              <a:path w="3198790" h="10287000">
                <a:moveTo>
                  <a:pt x="0" y="0"/>
                </a:moveTo>
                <a:lnTo>
                  <a:pt x="3198790" y="0"/>
                </a:lnTo>
                <a:lnTo>
                  <a:pt x="319879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3863" t="-13651" r="-197852" b="-479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3198790" cy="10287000"/>
            <a:chOff x="0" y="0"/>
            <a:chExt cx="842480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42480" cy="2709333"/>
            </a:xfrm>
            <a:custGeom>
              <a:avLst/>
              <a:gdLst/>
              <a:ahLst/>
              <a:cxnLst/>
              <a:rect l="l" t="t" r="r" b="b"/>
              <a:pathLst>
                <a:path w="842480" h="2709333">
                  <a:moveTo>
                    <a:pt x="0" y="0"/>
                  </a:moveTo>
                  <a:lnTo>
                    <a:pt x="842480" y="0"/>
                  </a:lnTo>
                  <a:lnTo>
                    <a:pt x="84248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6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42480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790809" y="571500"/>
            <a:ext cx="1617172" cy="1455455"/>
          </a:xfrm>
          <a:custGeom>
            <a:avLst/>
            <a:gdLst/>
            <a:ahLst/>
            <a:cxnLst/>
            <a:rect l="l" t="t" r="r" b="b"/>
            <a:pathLst>
              <a:path w="1617172" h="1455455">
                <a:moveTo>
                  <a:pt x="0" y="0"/>
                </a:moveTo>
                <a:lnTo>
                  <a:pt x="1617172" y="0"/>
                </a:lnTo>
                <a:lnTo>
                  <a:pt x="1617172" y="1455455"/>
                </a:lnTo>
                <a:lnTo>
                  <a:pt x="0" y="1455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3724205" y="-451999"/>
            <a:ext cx="16725407" cy="2588052"/>
            <a:chOff x="0" y="0"/>
            <a:chExt cx="4405046" cy="68162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05045" cy="681627"/>
            </a:xfrm>
            <a:custGeom>
              <a:avLst/>
              <a:gdLst/>
              <a:ahLst/>
              <a:cxnLst/>
              <a:rect l="l" t="t" r="r" b="b"/>
              <a:pathLst>
                <a:path w="4405045" h="681627">
                  <a:moveTo>
                    <a:pt x="23607" y="0"/>
                  </a:moveTo>
                  <a:lnTo>
                    <a:pt x="4381438" y="0"/>
                  </a:lnTo>
                  <a:cubicBezTo>
                    <a:pt x="4394476" y="0"/>
                    <a:pt x="4405045" y="10569"/>
                    <a:pt x="4405045" y="23607"/>
                  </a:cubicBezTo>
                  <a:lnTo>
                    <a:pt x="4405045" y="658020"/>
                  </a:lnTo>
                  <a:cubicBezTo>
                    <a:pt x="4405045" y="671058"/>
                    <a:pt x="4394476" y="681627"/>
                    <a:pt x="4381438" y="681627"/>
                  </a:cubicBezTo>
                  <a:lnTo>
                    <a:pt x="23607" y="681627"/>
                  </a:lnTo>
                  <a:cubicBezTo>
                    <a:pt x="10569" y="681627"/>
                    <a:pt x="0" y="671058"/>
                    <a:pt x="0" y="658020"/>
                  </a:cubicBezTo>
                  <a:lnTo>
                    <a:pt x="0" y="23607"/>
                  </a:lnTo>
                  <a:cubicBezTo>
                    <a:pt x="0" y="10569"/>
                    <a:pt x="10569" y="0"/>
                    <a:pt x="2360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DB92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405046" cy="719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28601" y="603902"/>
            <a:ext cx="17245298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400"/>
              </a:lnSpc>
            </a:pPr>
            <a:r>
              <a:rPr lang="en-US" sz="6000" b="1" dirty="0">
                <a:solidFill>
                  <a:srgbClr val="005C3D"/>
                </a:solidFill>
                <a:latin typeface="Arial Bold"/>
                <a:ea typeface="Arial Bold"/>
                <a:cs typeface="Arial Bold"/>
                <a:sym typeface="Arial Bold"/>
              </a:rPr>
              <a:t>Strategies for avoiding collisions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196135" y="2921596"/>
            <a:ext cx="11459362" cy="5779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420" lvl="1" indent="-464210" algn="l">
              <a:lnSpc>
                <a:spcPts val="6450"/>
              </a:lnSpc>
              <a:buFont typeface="Arial"/>
              <a:buChar char="•"/>
            </a:pPr>
            <a:r>
              <a:rPr lang="en-US" sz="4300">
                <a:solidFill>
                  <a:srgbClr val="005C3D"/>
                </a:solidFill>
                <a:latin typeface="Arial"/>
                <a:ea typeface="Arial"/>
                <a:cs typeface="Arial"/>
                <a:sym typeface="Arial"/>
              </a:rPr>
              <a:t>Avoiding distracted driving</a:t>
            </a:r>
          </a:p>
          <a:p>
            <a:pPr marL="928420" lvl="1" indent="-464210" algn="l">
              <a:lnSpc>
                <a:spcPts val="6450"/>
              </a:lnSpc>
              <a:buFont typeface="Arial"/>
              <a:buChar char="•"/>
            </a:pPr>
            <a:r>
              <a:rPr lang="en-US" sz="4300">
                <a:solidFill>
                  <a:srgbClr val="005C3D"/>
                </a:solidFill>
                <a:latin typeface="Arial"/>
                <a:ea typeface="Arial"/>
                <a:cs typeface="Arial"/>
                <a:sym typeface="Arial"/>
              </a:rPr>
              <a:t>Obey speed limits</a:t>
            </a:r>
          </a:p>
          <a:p>
            <a:pPr marL="928420" lvl="1" indent="-464210" algn="l">
              <a:lnSpc>
                <a:spcPts val="6450"/>
              </a:lnSpc>
              <a:buFont typeface="Arial"/>
              <a:buChar char="•"/>
            </a:pPr>
            <a:r>
              <a:rPr lang="en-US" sz="4300">
                <a:solidFill>
                  <a:srgbClr val="005C3D"/>
                </a:solidFill>
                <a:latin typeface="Arial"/>
                <a:ea typeface="Arial"/>
                <a:cs typeface="Arial"/>
                <a:sym typeface="Arial"/>
              </a:rPr>
              <a:t>Never driving under the influence of alcohol or drugs</a:t>
            </a:r>
          </a:p>
          <a:p>
            <a:pPr marL="928420" lvl="1" indent="-464210" algn="l">
              <a:lnSpc>
                <a:spcPts val="6450"/>
              </a:lnSpc>
              <a:buFont typeface="Arial"/>
              <a:buChar char="•"/>
            </a:pPr>
            <a:r>
              <a:rPr lang="en-US" sz="4300">
                <a:solidFill>
                  <a:srgbClr val="005C3D"/>
                </a:solidFill>
                <a:latin typeface="Arial"/>
                <a:ea typeface="Arial"/>
                <a:cs typeface="Arial"/>
                <a:sym typeface="Arial"/>
              </a:rPr>
              <a:t>Using seat belts and child safety seats</a:t>
            </a:r>
          </a:p>
          <a:p>
            <a:pPr marL="928420" lvl="1" indent="-464210" algn="l">
              <a:lnSpc>
                <a:spcPts val="6450"/>
              </a:lnSpc>
              <a:buFont typeface="Arial"/>
              <a:buChar char="•"/>
            </a:pPr>
            <a:r>
              <a:rPr lang="en-US" sz="4300">
                <a:solidFill>
                  <a:srgbClr val="005C3D"/>
                </a:solidFill>
                <a:latin typeface="Arial"/>
                <a:ea typeface="Arial"/>
                <a:cs typeface="Arial"/>
                <a:sym typeface="Arial"/>
              </a:rPr>
              <a:t>Adhering to road signs and signals</a:t>
            </a:r>
          </a:p>
          <a:p>
            <a:pPr marL="928420" lvl="1" indent="-464210" algn="l">
              <a:lnSpc>
                <a:spcPts val="6450"/>
              </a:lnSpc>
              <a:buFont typeface="Arial"/>
              <a:buChar char="•"/>
            </a:pPr>
            <a:r>
              <a:rPr lang="en-US" sz="4300">
                <a:solidFill>
                  <a:srgbClr val="005C3D"/>
                </a:solidFill>
                <a:latin typeface="Arial"/>
                <a:ea typeface="Arial"/>
                <a:cs typeface="Arial"/>
                <a:sym typeface="Arial"/>
              </a:rPr>
              <a:t>Learning good driving practice</a:t>
            </a:r>
          </a:p>
        </p:txBody>
      </p:sp>
      <p:sp>
        <p:nvSpPr>
          <p:cNvPr id="12" name="AutoShape 12"/>
          <p:cNvSpPr/>
          <p:nvPr/>
        </p:nvSpPr>
        <p:spPr>
          <a:xfrm>
            <a:off x="-368653" y="9439275"/>
            <a:ext cx="18913006" cy="0"/>
          </a:xfrm>
          <a:prstGeom prst="line">
            <a:avLst/>
          </a:prstGeom>
          <a:ln w="19050" cap="flat">
            <a:solidFill>
              <a:srgbClr val="DB92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172</Words>
  <Application>Microsoft Macintosh PowerPoint</Application>
  <PresentationFormat>Custom</PresentationFormat>
  <Paragraphs>23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Arial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Pathfinder - Consequences</dc:title>
  <cp:lastModifiedBy>Andy Reedman</cp:lastModifiedBy>
  <cp:revision>3</cp:revision>
  <dcterms:created xsi:type="dcterms:W3CDTF">2006-08-16T00:00:00Z</dcterms:created>
  <dcterms:modified xsi:type="dcterms:W3CDTF">2025-05-04T11:15:26Z</dcterms:modified>
  <dc:identifier>DAGkUWui6VI</dc:identifier>
</cp:coreProperties>
</file>