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al Bold" panose="020B0802020202020204" pitchFamily="34" charset="77"/>
      <p:regular r:id="rId16"/>
      <p:bold r:id="rId17"/>
    </p:embeddedFont>
    <p:embeddedFont>
      <p:font typeface="Arial Bold Italics" panose="020B0802020202090204" pitchFamily="34" charset="77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15" autoAdjust="0"/>
    <p:restoredTop sz="94627" autoAdjust="0"/>
  </p:normalViewPr>
  <p:slideViewPr>
    <p:cSldViewPr>
      <p:cViewPr varScale="1">
        <p:scale>
          <a:sx n="78" d="100"/>
          <a:sy n="78" d="100"/>
        </p:scale>
        <p:origin x="400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Vn1YLyVhT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3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53" b="-47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71500" y="571500"/>
            <a:ext cx="2130833" cy="1917749"/>
          </a:xfrm>
          <a:custGeom>
            <a:avLst/>
            <a:gdLst/>
            <a:ahLst/>
            <a:cxnLst/>
            <a:rect l="l" t="t" r="r" b="b"/>
            <a:pathLst>
              <a:path w="2130833" h="1917749">
                <a:moveTo>
                  <a:pt x="0" y="0"/>
                </a:moveTo>
                <a:lnTo>
                  <a:pt x="2130833" y="0"/>
                </a:lnTo>
                <a:lnTo>
                  <a:pt x="2130833" y="1917749"/>
                </a:lnTo>
                <a:lnTo>
                  <a:pt x="0" y="1917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3753199" y="5955438"/>
            <a:ext cx="13720698" cy="4824600"/>
            <a:chOff x="0" y="0"/>
            <a:chExt cx="3613682" cy="12706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3682" cy="1270677"/>
            </a:xfrm>
            <a:custGeom>
              <a:avLst/>
              <a:gdLst/>
              <a:ahLst/>
              <a:cxnLst/>
              <a:rect l="l" t="t" r="r" b="b"/>
              <a:pathLst>
                <a:path w="3613682" h="1270677">
                  <a:moveTo>
                    <a:pt x="28777" y="0"/>
                  </a:moveTo>
                  <a:lnTo>
                    <a:pt x="3584905" y="0"/>
                  </a:lnTo>
                  <a:cubicBezTo>
                    <a:pt x="3592537" y="0"/>
                    <a:pt x="3599857" y="3032"/>
                    <a:pt x="3605253" y="8429"/>
                  </a:cubicBezTo>
                  <a:cubicBezTo>
                    <a:pt x="3610650" y="13825"/>
                    <a:pt x="3613682" y="21145"/>
                    <a:pt x="3613682" y="28777"/>
                  </a:cubicBezTo>
                  <a:lnTo>
                    <a:pt x="3613682" y="1241900"/>
                  </a:lnTo>
                  <a:cubicBezTo>
                    <a:pt x="3613682" y="1257793"/>
                    <a:pt x="3600798" y="1270677"/>
                    <a:pt x="3584905" y="1270677"/>
                  </a:cubicBezTo>
                  <a:lnTo>
                    <a:pt x="28777" y="1270677"/>
                  </a:lnTo>
                  <a:cubicBezTo>
                    <a:pt x="21145" y="1270677"/>
                    <a:pt x="13825" y="1267645"/>
                    <a:pt x="8429" y="1262248"/>
                  </a:cubicBezTo>
                  <a:cubicBezTo>
                    <a:pt x="3032" y="1256851"/>
                    <a:pt x="0" y="1249532"/>
                    <a:pt x="0" y="1241900"/>
                  </a:cubicBezTo>
                  <a:lnTo>
                    <a:pt x="0" y="28777"/>
                  </a:lnTo>
                  <a:cubicBezTo>
                    <a:pt x="0" y="21145"/>
                    <a:pt x="3032" y="13825"/>
                    <a:pt x="8429" y="8429"/>
                  </a:cubicBezTo>
                  <a:cubicBezTo>
                    <a:pt x="13825" y="3032"/>
                    <a:pt x="21145" y="0"/>
                    <a:pt x="287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5C3D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13682" cy="1308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928344" y="6328448"/>
            <a:ext cx="13116954" cy="2565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799"/>
              </a:lnSpc>
            </a:pPr>
            <a:r>
              <a:rPr lang="en-US" sz="69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Causes of Collisions</a:t>
            </a:r>
          </a:p>
          <a:p>
            <a:pPr algn="r">
              <a:lnSpc>
                <a:spcPts val="9799"/>
              </a:lnSpc>
            </a:pPr>
            <a:endParaRPr lang="en-US" sz="6999" b="1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198790" cy="10287000"/>
          </a:xfrm>
          <a:custGeom>
            <a:avLst/>
            <a:gdLst/>
            <a:ahLst/>
            <a:cxnLst/>
            <a:rect l="l" t="t" r="r" b="b"/>
            <a:pathLst>
              <a:path w="3198790" h="10287000">
                <a:moveTo>
                  <a:pt x="0" y="0"/>
                </a:moveTo>
                <a:lnTo>
                  <a:pt x="3198790" y="0"/>
                </a:lnTo>
                <a:lnTo>
                  <a:pt x="31987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359" r="-2243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3198790" cy="10287000"/>
            <a:chOff x="0" y="0"/>
            <a:chExt cx="84248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2480" cy="2709333"/>
            </a:xfrm>
            <a:custGeom>
              <a:avLst/>
              <a:gdLst/>
              <a:ahLst/>
              <a:cxnLst/>
              <a:rect l="l" t="t" r="r" b="b"/>
              <a:pathLst>
                <a:path w="842480" h="2709333">
                  <a:moveTo>
                    <a:pt x="0" y="0"/>
                  </a:moveTo>
                  <a:lnTo>
                    <a:pt x="842480" y="0"/>
                  </a:lnTo>
                  <a:lnTo>
                    <a:pt x="842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42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90809" y="571500"/>
            <a:ext cx="1617172" cy="1455455"/>
          </a:xfrm>
          <a:custGeom>
            <a:avLst/>
            <a:gdLst/>
            <a:ahLst/>
            <a:cxnLst/>
            <a:rect l="l" t="t" r="r" b="b"/>
            <a:pathLst>
              <a:path w="1617172" h="1455455">
                <a:moveTo>
                  <a:pt x="0" y="0"/>
                </a:moveTo>
                <a:lnTo>
                  <a:pt x="1617172" y="0"/>
                </a:lnTo>
                <a:lnTo>
                  <a:pt x="1617172" y="1455455"/>
                </a:lnTo>
                <a:lnTo>
                  <a:pt x="0" y="145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787347" y="2928577"/>
            <a:ext cx="12686551" cy="549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9"/>
              </a:lnSpc>
            </a:pPr>
            <a:r>
              <a:rPr lang="en-US" sz="3999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A film about 9 cups (3 yellow, 3 blue, and 3 red) and one ‘Hershey Kiss’ – a Chocolate.</a:t>
            </a:r>
          </a:p>
          <a:p>
            <a:pPr algn="l">
              <a:lnSpc>
                <a:spcPts val="6199"/>
              </a:lnSpc>
            </a:pPr>
            <a:r>
              <a:rPr lang="en-US" sz="3999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The chocolate will be hidden under one of the cups, then the cups will be moved around.</a:t>
            </a:r>
          </a:p>
          <a:p>
            <a:pPr algn="l">
              <a:lnSpc>
                <a:spcPts val="6199"/>
              </a:lnSpc>
            </a:pPr>
            <a:r>
              <a:rPr lang="en-US" sz="3999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Your task is to follow the cup that hides the</a:t>
            </a:r>
          </a:p>
          <a:p>
            <a:pPr algn="l">
              <a:lnSpc>
                <a:spcPts val="6199"/>
              </a:lnSpc>
            </a:pPr>
            <a:r>
              <a:rPr lang="en-US" sz="3999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chocolate from view.</a:t>
            </a:r>
          </a:p>
          <a:p>
            <a:pPr algn="l">
              <a:lnSpc>
                <a:spcPts val="6199"/>
              </a:lnSpc>
            </a:pPr>
            <a:r>
              <a:rPr lang="en-US" sz="3999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At the end we'll ask you…</a:t>
            </a:r>
            <a:r>
              <a:rPr lang="en-US" sz="3999" b="1">
                <a:solidFill>
                  <a:srgbClr val="DB9200"/>
                </a:solidFill>
                <a:latin typeface="Arial Bold"/>
                <a:ea typeface="Arial Bold"/>
                <a:cs typeface="Arial Bold"/>
                <a:sym typeface="Arial Bold"/>
              </a:rPr>
              <a:t>‘Where is the Chocolate?’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540265" y="-451999"/>
            <a:ext cx="16566573" cy="2588052"/>
            <a:chOff x="0" y="0"/>
            <a:chExt cx="4363213" cy="6816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363212" cy="681627"/>
            </a:xfrm>
            <a:custGeom>
              <a:avLst/>
              <a:gdLst/>
              <a:ahLst/>
              <a:cxnLst/>
              <a:rect l="l" t="t" r="r" b="b"/>
              <a:pathLst>
                <a:path w="4363212" h="681627">
                  <a:moveTo>
                    <a:pt x="23833" y="0"/>
                  </a:moveTo>
                  <a:lnTo>
                    <a:pt x="4339379" y="0"/>
                  </a:lnTo>
                  <a:cubicBezTo>
                    <a:pt x="4352542" y="0"/>
                    <a:pt x="4363212" y="10671"/>
                    <a:pt x="4363212" y="23833"/>
                  </a:cubicBezTo>
                  <a:lnTo>
                    <a:pt x="4363212" y="657794"/>
                  </a:lnTo>
                  <a:cubicBezTo>
                    <a:pt x="4363212" y="670956"/>
                    <a:pt x="4352542" y="681627"/>
                    <a:pt x="4339379" y="681627"/>
                  </a:cubicBezTo>
                  <a:lnTo>
                    <a:pt x="23833" y="681627"/>
                  </a:lnTo>
                  <a:cubicBezTo>
                    <a:pt x="10671" y="681627"/>
                    <a:pt x="0" y="670956"/>
                    <a:pt x="0" y="657794"/>
                  </a:cubicBezTo>
                  <a:lnTo>
                    <a:pt x="0" y="23833"/>
                  </a:lnTo>
                  <a:cubicBezTo>
                    <a:pt x="0" y="10671"/>
                    <a:pt x="10671" y="0"/>
                    <a:pt x="23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DB92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363213" cy="719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95541" y="603902"/>
            <a:ext cx="12378356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You are about to see a short film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64140"/>
            <a:chOff x="0" y="0"/>
            <a:chExt cx="4816593" cy="2703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3313"/>
            </a:xfrm>
            <a:custGeom>
              <a:avLst/>
              <a:gdLst/>
              <a:ahLst/>
              <a:cxnLst/>
              <a:rect l="l" t="t" r="r" b="b"/>
              <a:pathLst>
                <a:path w="4816592" h="2703313">
                  <a:moveTo>
                    <a:pt x="0" y="0"/>
                  </a:moveTo>
                  <a:lnTo>
                    <a:pt x="4816592" y="0"/>
                  </a:lnTo>
                  <a:lnTo>
                    <a:pt x="4816592" y="2703313"/>
                  </a:lnTo>
                  <a:lnTo>
                    <a:pt x="0" y="2703313"/>
                  </a:ln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14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hlinkClick r:id="rId3" tooltip="https://youtu.be/1PKY_z8ofrk"/>
          </p:cNvPr>
          <p:cNvSpPr/>
          <p:nvPr/>
        </p:nvSpPr>
        <p:spPr>
          <a:xfrm>
            <a:off x="7918570" y="3918070"/>
            <a:ext cx="2450860" cy="2450860"/>
          </a:xfrm>
          <a:custGeom>
            <a:avLst/>
            <a:gdLst/>
            <a:ahLst/>
            <a:cxnLst/>
            <a:rect l="l" t="t" r="r" b="b"/>
            <a:pathLst>
              <a:path w="2450860" h="2450860">
                <a:moveTo>
                  <a:pt x="0" y="0"/>
                </a:moveTo>
                <a:lnTo>
                  <a:pt x="2450860" y="0"/>
                </a:lnTo>
                <a:lnTo>
                  <a:pt x="2450860" y="2450860"/>
                </a:lnTo>
                <a:lnTo>
                  <a:pt x="0" y="2450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32658" y="1"/>
            <a:ext cx="14755342" cy="10287000"/>
          </a:xfrm>
          <a:custGeom>
            <a:avLst/>
            <a:gdLst/>
            <a:ahLst/>
            <a:cxnLst/>
            <a:rect l="l" t="t" r="r" b="b"/>
            <a:pathLst>
              <a:path w="14755342" h="11121839">
                <a:moveTo>
                  <a:pt x="0" y="0"/>
                </a:moveTo>
                <a:lnTo>
                  <a:pt x="14755342" y="0"/>
                </a:lnTo>
                <a:lnTo>
                  <a:pt x="14755342" y="11121840"/>
                </a:lnTo>
                <a:lnTo>
                  <a:pt x="0" y="11121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58" b="-40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3198790" cy="10287000"/>
          </a:xfrm>
          <a:custGeom>
            <a:avLst/>
            <a:gdLst/>
            <a:ahLst/>
            <a:cxnLst/>
            <a:rect l="l" t="t" r="r" b="b"/>
            <a:pathLst>
              <a:path w="3198790" h="10287000">
                <a:moveTo>
                  <a:pt x="0" y="0"/>
                </a:moveTo>
                <a:lnTo>
                  <a:pt x="3198790" y="0"/>
                </a:lnTo>
                <a:lnTo>
                  <a:pt x="31987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8359" r="-2243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3198790" cy="10287000"/>
            <a:chOff x="0" y="0"/>
            <a:chExt cx="84248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42480" cy="2709333"/>
            </a:xfrm>
            <a:custGeom>
              <a:avLst/>
              <a:gdLst/>
              <a:ahLst/>
              <a:cxnLst/>
              <a:rect l="l" t="t" r="r" b="b"/>
              <a:pathLst>
                <a:path w="842480" h="2709333">
                  <a:moveTo>
                    <a:pt x="0" y="0"/>
                  </a:moveTo>
                  <a:lnTo>
                    <a:pt x="842480" y="0"/>
                  </a:lnTo>
                  <a:lnTo>
                    <a:pt x="842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42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90809" y="571500"/>
            <a:ext cx="1617172" cy="1455455"/>
          </a:xfrm>
          <a:custGeom>
            <a:avLst/>
            <a:gdLst/>
            <a:ahLst/>
            <a:cxnLst/>
            <a:rect l="l" t="t" r="r" b="b"/>
            <a:pathLst>
              <a:path w="1617172" h="1455455">
                <a:moveTo>
                  <a:pt x="0" y="0"/>
                </a:moveTo>
                <a:lnTo>
                  <a:pt x="1617172" y="0"/>
                </a:lnTo>
                <a:lnTo>
                  <a:pt x="1617172" y="1455455"/>
                </a:lnTo>
                <a:lnTo>
                  <a:pt x="0" y="1455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48748" y="3620595"/>
            <a:ext cx="10349723" cy="3867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40"/>
              </a:lnSpc>
            </a:pPr>
            <a:r>
              <a:rPr lang="en-US" sz="7100">
                <a:solidFill>
                  <a:srgbClr val="005C3D"/>
                </a:solidFill>
                <a:latin typeface="Arial"/>
                <a:ea typeface="Arial"/>
                <a:cs typeface="Arial"/>
                <a:sym typeface="Arial"/>
              </a:rPr>
              <a:t>On your way to/from school, identify 3 hazards for the next lesson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428976" y="-451999"/>
            <a:ext cx="9677861" cy="2588052"/>
            <a:chOff x="0" y="0"/>
            <a:chExt cx="2548902" cy="6816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8902" cy="681627"/>
            </a:xfrm>
            <a:custGeom>
              <a:avLst/>
              <a:gdLst/>
              <a:ahLst/>
              <a:cxnLst/>
              <a:rect l="l" t="t" r="r" b="b"/>
              <a:pathLst>
                <a:path w="2548902" h="681627">
                  <a:moveTo>
                    <a:pt x="40798" y="0"/>
                  </a:moveTo>
                  <a:lnTo>
                    <a:pt x="2508104" y="0"/>
                  </a:lnTo>
                  <a:cubicBezTo>
                    <a:pt x="2530636" y="0"/>
                    <a:pt x="2548902" y="18266"/>
                    <a:pt x="2548902" y="40798"/>
                  </a:cubicBezTo>
                  <a:lnTo>
                    <a:pt x="2548902" y="640829"/>
                  </a:lnTo>
                  <a:cubicBezTo>
                    <a:pt x="2548902" y="663361"/>
                    <a:pt x="2530636" y="681627"/>
                    <a:pt x="2508104" y="681627"/>
                  </a:cubicBezTo>
                  <a:lnTo>
                    <a:pt x="40798" y="681627"/>
                  </a:lnTo>
                  <a:cubicBezTo>
                    <a:pt x="29978" y="681627"/>
                    <a:pt x="19601" y="677329"/>
                    <a:pt x="11949" y="669677"/>
                  </a:cubicBezTo>
                  <a:cubicBezTo>
                    <a:pt x="4298" y="662026"/>
                    <a:pt x="0" y="651649"/>
                    <a:pt x="0" y="640829"/>
                  </a:cubicBezTo>
                  <a:lnTo>
                    <a:pt x="0" y="40798"/>
                  </a:lnTo>
                  <a:cubicBezTo>
                    <a:pt x="0" y="18266"/>
                    <a:pt x="18266" y="0"/>
                    <a:pt x="407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DB92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548902" cy="719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101096" y="603902"/>
            <a:ext cx="937280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Homework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3198790" cy="10287000"/>
          </a:xfrm>
          <a:custGeom>
            <a:avLst/>
            <a:gdLst/>
            <a:ahLst/>
            <a:cxnLst/>
            <a:rect l="l" t="t" r="r" b="b"/>
            <a:pathLst>
              <a:path w="3198790" h="10287000">
                <a:moveTo>
                  <a:pt x="0" y="0"/>
                </a:moveTo>
                <a:lnTo>
                  <a:pt x="3198790" y="0"/>
                </a:lnTo>
                <a:lnTo>
                  <a:pt x="31987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359" r="-2243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0" y="0"/>
            <a:ext cx="3198790" cy="10287000"/>
            <a:chOff x="0" y="0"/>
            <a:chExt cx="842480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2480" cy="2709333"/>
            </a:xfrm>
            <a:custGeom>
              <a:avLst/>
              <a:gdLst/>
              <a:ahLst/>
              <a:cxnLst/>
              <a:rect l="l" t="t" r="r" b="b"/>
              <a:pathLst>
                <a:path w="842480" h="2709333">
                  <a:moveTo>
                    <a:pt x="0" y="0"/>
                  </a:moveTo>
                  <a:lnTo>
                    <a:pt x="842480" y="0"/>
                  </a:lnTo>
                  <a:lnTo>
                    <a:pt x="842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2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90809" y="571500"/>
            <a:ext cx="1617172" cy="1455455"/>
          </a:xfrm>
          <a:custGeom>
            <a:avLst/>
            <a:gdLst/>
            <a:ahLst/>
            <a:cxnLst/>
            <a:rect l="l" t="t" r="r" b="b"/>
            <a:pathLst>
              <a:path w="1617172" h="1455455">
                <a:moveTo>
                  <a:pt x="0" y="0"/>
                </a:moveTo>
                <a:lnTo>
                  <a:pt x="1617172" y="0"/>
                </a:lnTo>
                <a:lnTo>
                  <a:pt x="1617172" y="1455455"/>
                </a:lnTo>
                <a:lnTo>
                  <a:pt x="0" y="145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699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653" b="-479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71500" y="571500"/>
            <a:ext cx="2130833" cy="1917749"/>
          </a:xfrm>
          <a:custGeom>
            <a:avLst/>
            <a:gdLst/>
            <a:ahLst/>
            <a:cxnLst/>
            <a:rect l="l" t="t" r="r" b="b"/>
            <a:pathLst>
              <a:path w="2130833" h="1917749">
                <a:moveTo>
                  <a:pt x="0" y="0"/>
                </a:moveTo>
                <a:lnTo>
                  <a:pt x="2130833" y="0"/>
                </a:lnTo>
                <a:lnTo>
                  <a:pt x="2130833" y="1917749"/>
                </a:lnTo>
                <a:lnTo>
                  <a:pt x="0" y="1917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4742145" y="5955438"/>
            <a:ext cx="12731753" cy="4824600"/>
            <a:chOff x="0" y="0"/>
            <a:chExt cx="3353219" cy="12706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53219" cy="1270677"/>
            </a:xfrm>
            <a:custGeom>
              <a:avLst/>
              <a:gdLst/>
              <a:ahLst/>
              <a:cxnLst/>
              <a:rect l="l" t="t" r="r" b="b"/>
              <a:pathLst>
                <a:path w="3353219" h="1270677">
                  <a:moveTo>
                    <a:pt x="31012" y="0"/>
                  </a:moveTo>
                  <a:lnTo>
                    <a:pt x="3322207" y="0"/>
                  </a:lnTo>
                  <a:cubicBezTo>
                    <a:pt x="3330432" y="0"/>
                    <a:pt x="3338320" y="3267"/>
                    <a:pt x="3344136" y="9083"/>
                  </a:cubicBezTo>
                  <a:cubicBezTo>
                    <a:pt x="3349952" y="14899"/>
                    <a:pt x="3353219" y="22787"/>
                    <a:pt x="3353219" y="31012"/>
                  </a:cubicBezTo>
                  <a:lnTo>
                    <a:pt x="3353219" y="1239665"/>
                  </a:lnTo>
                  <a:cubicBezTo>
                    <a:pt x="3353219" y="1247889"/>
                    <a:pt x="3349952" y="1255778"/>
                    <a:pt x="3344136" y="1261593"/>
                  </a:cubicBezTo>
                  <a:cubicBezTo>
                    <a:pt x="3338320" y="1267409"/>
                    <a:pt x="3330432" y="1270677"/>
                    <a:pt x="3322207" y="1270677"/>
                  </a:cubicBezTo>
                  <a:lnTo>
                    <a:pt x="31012" y="1270677"/>
                  </a:lnTo>
                  <a:cubicBezTo>
                    <a:pt x="22787" y="1270677"/>
                    <a:pt x="14899" y="1267409"/>
                    <a:pt x="9083" y="1261593"/>
                  </a:cubicBezTo>
                  <a:cubicBezTo>
                    <a:pt x="3267" y="1255778"/>
                    <a:pt x="0" y="1247889"/>
                    <a:pt x="0" y="1239665"/>
                  </a:cubicBezTo>
                  <a:lnTo>
                    <a:pt x="0" y="31012"/>
                  </a:lnTo>
                  <a:cubicBezTo>
                    <a:pt x="0" y="22787"/>
                    <a:pt x="3267" y="14899"/>
                    <a:pt x="9083" y="9083"/>
                  </a:cubicBezTo>
                  <a:cubicBezTo>
                    <a:pt x="14899" y="3267"/>
                    <a:pt x="22787" y="0"/>
                    <a:pt x="310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5C3D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353219" cy="13087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928344" y="6328448"/>
            <a:ext cx="13116954" cy="13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799"/>
              </a:lnSpc>
            </a:pPr>
            <a:r>
              <a:rPr lang="en-US" sz="69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Thank you for listening </a:t>
            </a:r>
          </a:p>
        </p:txBody>
      </p:sp>
      <p:sp>
        <p:nvSpPr>
          <p:cNvPr id="11" name="AutoShape 11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-451999"/>
            <a:ext cx="11962837" cy="2588052"/>
            <a:chOff x="0" y="0"/>
            <a:chExt cx="3150706" cy="6816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50706" cy="681627"/>
            </a:xfrm>
            <a:custGeom>
              <a:avLst/>
              <a:gdLst/>
              <a:ahLst/>
              <a:cxnLst/>
              <a:rect l="l" t="t" r="r" b="b"/>
              <a:pathLst>
                <a:path w="3150706" h="681627">
                  <a:moveTo>
                    <a:pt x="33005" y="0"/>
                  </a:moveTo>
                  <a:lnTo>
                    <a:pt x="3117701" y="0"/>
                  </a:lnTo>
                  <a:cubicBezTo>
                    <a:pt x="3126454" y="0"/>
                    <a:pt x="3134849" y="3477"/>
                    <a:pt x="3141039" y="9667"/>
                  </a:cubicBezTo>
                  <a:cubicBezTo>
                    <a:pt x="3147229" y="15857"/>
                    <a:pt x="3150706" y="24252"/>
                    <a:pt x="3150706" y="33005"/>
                  </a:cubicBezTo>
                  <a:lnTo>
                    <a:pt x="3150706" y="648622"/>
                  </a:lnTo>
                  <a:cubicBezTo>
                    <a:pt x="3150706" y="657375"/>
                    <a:pt x="3147229" y="665770"/>
                    <a:pt x="3141039" y="671960"/>
                  </a:cubicBezTo>
                  <a:cubicBezTo>
                    <a:pt x="3134849" y="678150"/>
                    <a:pt x="3126454" y="681627"/>
                    <a:pt x="3117701" y="681627"/>
                  </a:cubicBezTo>
                  <a:lnTo>
                    <a:pt x="33005" y="681627"/>
                  </a:lnTo>
                  <a:cubicBezTo>
                    <a:pt x="24252" y="681627"/>
                    <a:pt x="15857" y="678150"/>
                    <a:pt x="9667" y="671960"/>
                  </a:cubicBezTo>
                  <a:cubicBezTo>
                    <a:pt x="3477" y="665770"/>
                    <a:pt x="0" y="657375"/>
                    <a:pt x="0" y="648622"/>
                  </a:cubicBezTo>
                  <a:lnTo>
                    <a:pt x="0" y="33005"/>
                  </a:lnTo>
                  <a:cubicBezTo>
                    <a:pt x="0" y="24252"/>
                    <a:pt x="3477" y="15857"/>
                    <a:pt x="9667" y="9667"/>
                  </a:cubicBezTo>
                  <a:cubicBezTo>
                    <a:pt x="15857" y="3477"/>
                    <a:pt x="24252" y="0"/>
                    <a:pt x="330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DB92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150706" cy="719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05023" y="603902"/>
            <a:ext cx="1176887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Why are we here?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3198790" cy="10287000"/>
          </a:xfrm>
          <a:custGeom>
            <a:avLst/>
            <a:gdLst/>
            <a:ahLst/>
            <a:cxnLst/>
            <a:rect l="l" t="t" r="r" b="b"/>
            <a:pathLst>
              <a:path w="3198790" h="10287000">
                <a:moveTo>
                  <a:pt x="0" y="0"/>
                </a:moveTo>
                <a:lnTo>
                  <a:pt x="3198790" y="0"/>
                </a:lnTo>
                <a:lnTo>
                  <a:pt x="31987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359" r="-2243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0"/>
            <a:ext cx="3198790" cy="10287000"/>
            <a:chOff x="0" y="0"/>
            <a:chExt cx="842480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42480" cy="2709333"/>
            </a:xfrm>
            <a:custGeom>
              <a:avLst/>
              <a:gdLst/>
              <a:ahLst/>
              <a:cxnLst/>
              <a:rect l="l" t="t" r="r" b="b"/>
              <a:pathLst>
                <a:path w="842480" h="2709333">
                  <a:moveTo>
                    <a:pt x="0" y="0"/>
                  </a:moveTo>
                  <a:lnTo>
                    <a:pt x="842480" y="0"/>
                  </a:lnTo>
                  <a:lnTo>
                    <a:pt x="842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42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90809" y="571500"/>
            <a:ext cx="1617172" cy="1455455"/>
          </a:xfrm>
          <a:custGeom>
            <a:avLst/>
            <a:gdLst/>
            <a:ahLst/>
            <a:cxnLst/>
            <a:rect l="l" t="t" r="r" b="b"/>
            <a:pathLst>
              <a:path w="1617172" h="1455455">
                <a:moveTo>
                  <a:pt x="0" y="0"/>
                </a:moveTo>
                <a:lnTo>
                  <a:pt x="1617172" y="0"/>
                </a:lnTo>
                <a:lnTo>
                  <a:pt x="1617172" y="1455455"/>
                </a:lnTo>
                <a:lnTo>
                  <a:pt x="0" y="145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410200" y="2956989"/>
            <a:ext cx="9739273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25"/>
              </a:lnSpc>
            </a:pPr>
            <a:r>
              <a:rPr lang="en-US" sz="3500" dirty="0">
                <a:solidFill>
                  <a:srgbClr val="DB9200"/>
                </a:solidFill>
                <a:latin typeface="Arial"/>
                <a:ea typeface="Arial"/>
                <a:cs typeface="Arial"/>
                <a:sym typeface="Arial"/>
              </a:rPr>
              <a:t>How many casualties on the UK roads in 2023?</a:t>
            </a:r>
            <a:endParaRPr lang="en-US" sz="3500" b="1" dirty="0">
              <a:solidFill>
                <a:srgbClr val="005C3D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4907831-401D-2A8D-606D-92A93880F848}"/>
              </a:ext>
            </a:extLst>
          </p:cNvPr>
          <p:cNvSpPr txBox="1"/>
          <p:nvPr/>
        </p:nvSpPr>
        <p:spPr>
          <a:xfrm>
            <a:off x="5410200" y="3780614"/>
            <a:ext cx="9739273" cy="2039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l">
              <a:lnSpc>
                <a:spcPts val="5425"/>
              </a:lnSpc>
              <a:buFont typeface="Arial"/>
              <a:buChar char="•"/>
            </a:pPr>
            <a:r>
              <a:rPr lang="en-US" sz="3500" b="1" dirty="0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132,977 casualties (of all severities)</a:t>
            </a:r>
          </a:p>
          <a:p>
            <a:pPr marL="755651" lvl="1" indent="-377825" algn="l">
              <a:lnSpc>
                <a:spcPts val="5425"/>
              </a:lnSpc>
              <a:buFont typeface="Arial"/>
              <a:buChar char="•"/>
            </a:pPr>
            <a:r>
              <a:rPr lang="en-US" sz="3500" b="1" dirty="0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Reduction of 2% compared to 2022</a:t>
            </a:r>
          </a:p>
          <a:p>
            <a:pPr marL="755651" lvl="1" indent="-377825" algn="l">
              <a:lnSpc>
                <a:spcPts val="5425"/>
              </a:lnSpc>
              <a:buFont typeface="Arial"/>
              <a:buChar char="•"/>
            </a:pPr>
            <a:r>
              <a:rPr lang="en-US" sz="3500" b="1" dirty="0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29,711 Killed or Seriously Injured (KSI)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8B0CC15D-4B36-B1DC-ECAA-5357470EA3D8}"/>
              </a:ext>
            </a:extLst>
          </p:cNvPr>
          <p:cNvSpPr txBox="1"/>
          <p:nvPr/>
        </p:nvSpPr>
        <p:spPr>
          <a:xfrm>
            <a:off x="5431971" y="6585257"/>
            <a:ext cx="9739273" cy="827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25"/>
              </a:lnSpc>
            </a:pPr>
            <a:r>
              <a:rPr lang="en-US" sz="3500" dirty="0">
                <a:solidFill>
                  <a:srgbClr val="DB9200"/>
                </a:solidFill>
                <a:latin typeface="Arial"/>
                <a:ea typeface="Arial"/>
                <a:cs typeface="Arial"/>
                <a:sym typeface="Arial"/>
              </a:rPr>
              <a:t>How many road fatalities were there in 2023?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367D4D43-4AE0-9981-7BD1-FBEFE59DB409}"/>
              </a:ext>
            </a:extLst>
          </p:cNvPr>
          <p:cNvSpPr txBox="1"/>
          <p:nvPr/>
        </p:nvSpPr>
        <p:spPr>
          <a:xfrm>
            <a:off x="5431971" y="7313680"/>
            <a:ext cx="9739273" cy="1792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55651" lvl="1" indent="-377825" algn="l">
              <a:lnSpc>
                <a:spcPts val="5425"/>
              </a:lnSpc>
              <a:buFont typeface="Arial"/>
              <a:buChar char="•"/>
            </a:pPr>
            <a:r>
              <a:rPr lang="en-US" sz="3500" b="1" dirty="0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1,624 deaths</a:t>
            </a:r>
          </a:p>
          <a:p>
            <a:pPr marL="755651" lvl="1" indent="-377825" algn="l">
              <a:lnSpc>
                <a:spcPts val="5425"/>
              </a:lnSpc>
              <a:buFont typeface="Arial"/>
              <a:buChar char="•"/>
            </a:pPr>
            <a:r>
              <a:rPr lang="en-US" sz="3500" b="1" dirty="0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Reduction of 5% compared to 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198790" cy="10287000"/>
          </a:xfrm>
          <a:custGeom>
            <a:avLst/>
            <a:gdLst/>
            <a:ahLst/>
            <a:cxnLst/>
            <a:rect l="l" t="t" r="r" b="b"/>
            <a:pathLst>
              <a:path w="3198790" h="10287000">
                <a:moveTo>
                  <a:pt x="0" y="0"/>
                </a:moveTo>
                <a:lnTo>
                  <a:pt x="3198790" y="0"/>
                </a:lnTo>
                <a:lnTo>
                  <a:pt x="31987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359" r="-2243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3198790" cy="10287000"/>
            <a:chOff x="0" y="0"/>
            <a:chExt cx="84248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2480" cy="2709333"/>
            </a:xfrm>
            <a:custGeom>
              <a:avLst/>
              <a:gdLst/>
              <a:ahLst/>
              <a:cxnLst/>
              <a:rect l="l" t="t" r="r" b="b"/>
              <a:pathLst>
                <a:path w="842480" h="2709333">
                  <a:moveTo>
                    <a:pt x="0" y="0"/>
                  </a:moveTo>
                  <a:lnTo>
                    <a:pt x="842480" y="0"/>
                  </a:lnTo>
                  <a:lnTo>
                    <a:pt x="842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42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90809" y="571500"/>
            <a:ext cx="1617172" cy="1455455"/>
          </a:xfrm>
          <a:custGeom>
            <a:avLst/>
            <a:gdLst/>
            <a:ahLst/>
            <a:cxnLst/>
            <a:rect l="l" t="t" r="r" b="b"/>
            <a:pathLst>
              <a:path w="1617172" h="1455455">
                <a:moveTo>
                  <a:pt x="0" y="0"/>
                </a:moveTo>
                <a:lnTo>
                  <a:pt x="1617172" y="0"/>
                </a:lnTo>
                <a:lnTo>
                  <a:pt x="1617172" y="1455455"/>
                </a:lnTo>
                <a:lnTo>
                  <a:pt x="0" y="145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436220" y="2584089"/>
            <a:ext cx="11823080" cy="620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5"/>
              </a:lnSpc>
            </a:pPr>
            <a:r>
              <a:rPr lang="en-US" sz="3500" dirty="0">
                <a:solidFill>
                  <a:srgbClr val="DB9200"/>
                </a:solidFill>
                <a:latin typeface="Arial"/>
                <a:ea typeface="Arial"/>
                <a:cs typeface="Arial"/>
                <a:sym typeface="Arial"/>
              </a:rPr>
              <a:t>What percentage of the UK driving population is aged between 17 and 29?</a:t>
            </a:r>
          </a:p>
          <a:p>
            <a:pPr marL="755651" lvl="1" indent="-377825" algn="l">
              <a:lnSpc>
                <a:spcPts val="5425"/>
              </a:lnSpc>
              <a:buFont typeface="Arial"/>
              <a:buChar char="•"/>
            </a:pPr>
            <a:r>
              <a:rPr lang="en-US" sz="3500" b="1" dirty="0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12.7% have full driving </a:t>
            </a:r>
            <a:r>
              <a:rPr lang="en-US" sz="3500" b="1" dirty="0" err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licences</a:t>
            </a:r>
            <a:endParaRPr lang="en-US" sz="3500" b="1" dirty="0">
              <a:solidFill>
                <a:srgbClr val="005C3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425"/>
              </a:lnSpc>
            </a:pPr>
            <a:endParaRPr lang="en-US" sz="3500" b="1" dirty="0">
              <a:solidFill>
                <a:srgbClr val="005C3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425"/>
              </a:lnSpc>
            </a:pPr>
            <a:r>
              <a:rPr lang="en-US" sz="3500" dirty="0">
                <a:solidFill>
                  <a:srgbClr val="DB9200"/>
                </a:solidFill>
                <a:latin typeface="Arial"/>
                <a:ea typeface="Arial"/>
                <a:cs typeface="Arial"/>
                <a:sym typeface="Arial"/>
              </a:rPr>
              <a:t>What percentage of the fatalities &amp; casualties on UK roads involve 17–29 drivers?</a:t>
            </a:r>
          </a:p>
          <a:p>
            <a:pPr marL="755651" lvl="1" indent="-377825" algn="l">
              <a:lnSpc>
                <a:spcPts val="5425"/>
              </a:lnSpc>
              <a:buFont typeface="Arial"/>
              <a:buChar char="•"/>
            </a:pPr>
            <a:r>
              <a:rPr lang="en-US" sz="3500" b="1" dirty="0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23% fatalities – 29% casualties</a:t>
            </a:r>
          </a:p>
          <a:p>
            <a:pPr algn="l">
              <a:lnSpc>
                <a:spcPts val="5425"/>
              </a:lnSpc>
            </a:pPr>
            <a:endParaRPr lang="en-US" sz="3500" b="1" dirty="0">
              <a:solidFill>
                <a:srgbClr val="005C3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5425"/>
              </a:lnSpc>
            </a:pPr>
            <a:r>
              <a:rPr lang="en-US" sz="3500" dirty="0">
                <a:solidFill>
                  <a:srgbClr val="DB9200"/>
                </a:solidFill>
                <a:latin typeface="Arial"/>
                <a:ea typeface="Arial"/>
                <a:cs typeface="Arial"/>
                <a:sym typeface="Arial"/>
              </a:rPr>
              <a:t>Why are young drivers such a high risk?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44000" y="-451999"/>
            <a:ext cx="11962837" cy="2588052"/>
            <a:chOff x="0" y="0"/>
            <a:chExt cx="3150706" cy="6816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50706" cy="681627"/>
            </a:xfrm>
            <a:custGeom>
              <a:avLst/>
              <a:gdLst/>
              <a:ahLst/>
              <a:cxnLst/>
              <a:rect l="l" t="t" r="r" b="b"/>
              <a:pathLst>
                <a:path w="3150706" h="681627">
                  <a:moveTo>
                    <a:pt x="33005" y="0"/>
                  </a:moveTo>
                  <a:lnTo>
                    <a:pt x="3117701" y="0"/>
                  </a:lnTo>
                  <a:cubicBezTo>
                    <a:pt x="3126454" y="0"/>
                    <a:pt x="3134849" y="3477"/>
                    <a:pt x="3141039" y="9667"/>
                  </a:cubicBezTo>
                  <a:cubicBezTo>
                    <a:pt x="3147229" y="15857"/>
                    <a:pt x="3150706" y="24252"/>
                    <a:pt x="3150706" y="33005"/>
                  </a:cubicBezTo>
                  <a:lnTo>
                    <a:pt x="3150706" y="648622"/>
                  </a:lnTo>
                  <a:cubicBezTo>
                    <a:pt x="3150706" y="657375"/>
                    <a:pt x="3147229" y="665770"/>
                    <a:pt x="3141039" y="671960"/>
                  </a:cubicBezTo>
                  <a:cubicBezTo>
                    <a:pt x="3134849" y="678150"/>
                    <a:pt x="3126454" y="681627"/>
                    <a:pt x="3117701" y="681627"/>
                  </a:cubicBezTo>
                  <a:lnTo>
                    <a:pt x="33005" y="681627"/>
                  </a:lnTo>
                  <a:cubicBezTo>
                    <a:pt x="24252" y="681627"/>
                    <a:pt x="15857" y="678150"/>
                    <a:pt x="9667" y="671960"/>
                  </a:cubicBezTo>
                  <a:cubicBezTo>
                    <a:pt x="3477" y="665770"/>
                    <a:pt x="0" y="657375"/>
                    <a:pt x="0" y="648622"/>
                  </a:cubicBezTo>
                  <a:lnTo>
                    <a:pt x="0" y="33005"/>
                  </a:lnTo>
                  <a:cubicBezTo>
                    <a:pt x="0" y="24252"/>
                    <a:pt x="3477" y="15857"/>
                    <a:pt x="9667" y="9667"/>
                  </a:cubicBezTo>
                  <a:cubicBezTo>
                    <a:pt x="15857" y="3477"/>
                    <a:pt x="24252" y="0"/>
                    <a:pt x="3300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DB92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150706" cy="719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05023" y="603902"/>
            <a:ext cx="1176887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Why are we here?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198790" cy="10287000"/>
          </a:xfrm>
          <a:custGeom>
            <a:avLst/>
            <a:gdLst/>
            <a:ahLst/>
            <a:cxnLst/>
            <a:rect l="l" t="t" r="r" b="b"/>
            <a:pathLst>
              <a:path w="3198790" h="10287000">
                <a:moveTo>
                  <a:pt x="0" y="0"/>
                </a:moveTo>
                <a:lnTo>
                  <a:pt x="3198790" y="0"/>
                </a:lnTo>
                <a:lnTo>
                  <a:pt x="31987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359" r="-2243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3198790" cy="10287000"/>
            <a:chOff x="0" y="0"/>
            <a:chExt cx="84248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2480" cy="2709333"/>
            </a:xfrm>
            <a:custGeom>
              <a:avLst/>
              <a:gdLst/>
              <a:ahLst/>
              <a:cxnLst/>
              <a:rect l="l" t="t" r="r" b="b"/>
              <a:pathLst>
                <a:path w="842480" h="2709333">
                  <a:moveTo>
                    <a:pt x="0" y="0"/>
                  </a:moveTo>
                  <a:lnTo>
                    <a:pt x="842480" y="0"/>
                  </a:lnTo>
                  <a:lnTo>
                    <a:pt x="842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42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90809" y="571500"/>
            <a:ext cx="1617172" cy="1455455"/>
          </a:xfrm>
          <a:custGeom>
            <a:avLst/>
            <a:gdLst/>
            <a:ahLst/>
            <a:cxnLst/>
            <a:rect l="l" t="t" r="r" b="b"/>
            <a:pathLst>
              <a:path w="1617172" h="1455455">
                <a:moveTo>
                  <a:pt x="0" y="0"/>
                </a:moveTo>
                <a:lnTo>
                  <a:pt x="1617172" y="0"/>
                </a:lnTo>
                <a:lnTo>
                  <a:pt x="1617172" y="1455455"/>
                </a:lnTo>
                <a:lnTo>
                  <a:pt x="0" y="145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5436220" y="-451999"/>
            <a:ext cx="15670617" cy="2588052"/>
            <a:chOff x="0" y="0"/>
            <a:chExt cx="4127241" cy="6816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27241" cy="681627"/>
            </a:xfrm>
            <a:custGeom>
              <a:avLst/>
              <a:gdLst/>
              <a:ahLst/>
              <a:cxnLst/>
              <a:rect l="l" t="t" r="r" b="b"/>
              <a:pathLst>
                <a:path w="4127241" h="681627">
                  <a:moveTo>
                    <a:pt x="25196" y="0"/>
                  </a:moveTo>
                  <a:lnTo>
                    <a:pt x="4102045" y="0"/>
                  </a:lnTo>
                  <a:cubicBezTo>
                    <a:pt x="4108727" y="0"/>
                    <a:pt x="4115136" y="2655"/>
                    <a:pt x="4119861" y="7380"/>
                  </a:cubicBezTo>
                  <a:cubicBezTo>
                    <a:pt x="4124586" y="12105"/>
                    <a:pt x="4127241" y="18514"/>
                    <a:pt x="4127241" y="25196"/>
                  </a:cubicBezTo>
                  <a:lnTo>
                    <a:pt x="4127241" y="656431"/>
                  </a:lnTo>
                  <a:cubicBezTo>
                    <a:pt x="4127241" y="663113"/>
                    <a:pt x="4124586" y="669522"/>
                    <a:pt x="4119861" y="674247"/>
                  </a:cubicBezTo>
                  <a:cubicBezTo>
                    <a:pt x="4115136" y="678972"/>
                    <a:pt x="4108727" y="681627"/>
                    <a:pt x="4102045" y="681627"/>
                  </a:cubicBezTo>
                  <a:lnTo>
                    <a:pt x="25196" y="681627"/>
                  </a:lnTo>
                  <a:cubicBezTo>
                    <a:pt x="18514" y="681627"/>
                    <a:pt x="12105" y="678972"/>
                    <a:pt x="7380" y="674247"/>
                  </a:cubicBezTo>
                  <a:cubicBezTo>
                    <a:pt x="2655" y="669522"/>
                    <a:pt x="0" y="663113"/>
                    <a:pt x="0" y="656431"/>
                  </a:cubicBezTo>
                  <a:lnTo>
                    <a:pt x="0" y="25196"/>
                  </a:lnTo>
                  <a:cubicBezTo>
                    <a:pt x="0" y="18514"/>
                    <a:pt x="2655" y="12105"/>
                    <a:pt x="7380" y="7380"/>
                  </a:cubicBezTo>
                  <a:cubicBezTo>
                    <a:pt x="12105" y="2655"/>
                    <a:pt x="18514" y="0"/>
                    <a:pt x="2519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DB92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127241" cy="719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52443" y="3600450"/>
            <a:ext cx="3917491" cy="5539864"/>
            <a:chOff x="0" y="0"/>
            <a:chExt cx="1031767" cy="145905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31767" cy="1459059"/>
            </a:xfrm>
            <a:custGeom>
              <a:avLst/>
              <a:gdLst/>
              <a:ahLst/>
              <a:cxnLst/>
              <a:rect l="l" t="t" r="r" b="b"/>
              <a:pathLst>
                <a:path w="1031767" h="1459059">
                  <a:moveTo>
                    <a:pt x="0" y="0"/>
                  </a:moveTo>
                  <a:lnTo>
                    <a:pt x="1031767" y="0"/>
                  </a:lnTo>
                  <a:lnTo>
                    <a:pt x="1031767" y="1459059"/>
                  </a:lnTo>
                  <a:lnTo>
                    <a:pt x="0" y="1459059"/>
                  </a:lnTo>
                  <a:close/>
                </a:path>
              </a:pathLst>
            </a:custGeom>
            <a:solidFill>
              <a:srgbClr val="005C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031767" cy="1497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795584" y="3600450"/>
            <a:ext cx="3917491" cy="5539864"/>
            <a:chOff x="0" y="0"/>
            <a:chExt cx="1031767" cy="145905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31767" cy="1459059"/>
            </a:xfrm>
            <a:custGeom>
              <a:avLst/>
              <a:gdLst/>
              <a:ahLst/>
              <a:cxnLst/>
              <a:rect l="l" t="t" r="r" b="b"/>
              <a:pathLst>
                <a:path w="1031767" h="1459059">
                  <a:moveTo>
                    <a:pt x="0" y="0"/>
                  </a:moveTo>
                  <a:lnTo>
                    <a:pt x="1031767" y="0"/>
                  </a:lnTo>
                  <a:lnTo>
                    <a:pt x="1031767" y="1459059"/>
                  </a:lnTo>
                  <a:lnTo>
                    <a:pt x="0" y="1459059"/>
                  </a:lnTo>
                  <a:close/>
                </a:path>
              </a:pathLst>
            </a:custGeom>
            <a:solidFill>
              <a:srgbClr val="005C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031767" cy="1497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341809" y="3600450"/>
            <a:ext cx="3917491" cy="5539864"/>
            <a:chOff x="0" y="0"/>
            <a:chExt cx="1031767" cy="145905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31767" cy="1459059"/>
            </a:xfrm>
            <a:custGeom>
              <a:avLst/>
              <a:gdLst/>
              <a:ahLst/>
              <a:cxnLst/>
              <a:rect l="l" t="t" r="r" b="b"/>
              <a:pathLst>
                <a:path w="1031767" h="1459059">
                  <a:moveTo>
                    <a:pt x="0" y="0"/>
                  </a:moveTo>
                  <a:lnTo>
                    <a:pt x="1031767" y="0"/>
                  </a:lnTo>
                  <a:lnTo>
                    <a:pt x="1031767" y="1459059"/>
                  </a:lnTo>
                  <a:lnTo>
                    <a:pt x="0" y="1459059"/>
                  </a:lnTo>
                  <a:close/>
                </a:path>
              </a:pathLst>
            </a:custGeom>
            <a:solidFill>
              <a:srgbClr val="005C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031767" cy="1497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4252443" y="3600450"/>
            <a:ext cx="3914491" cy="2612923"/>
          </a:xfrm>
          <a:custGeom>
            <a:avLst/>
            <a:gdLst/>
            <a:ahLst/>
            <a:cxnLst/>
            <a:rect l="l" t="t" r="r" b="b"/>
            <a:pathLst>
              <a:path w="3914491" h="2612923">
                <a:moveTo>
                  <a:pt x="0" y="0"/>
                </a:moveTo>
                <a:lnTo>
                  <a:pt x="3914491" y="0"/>
                </a:lnTo>
                <a:lnTo>
                  <a:pt x="3914491" y="2612923"/>
                </a:lnTo>
                <a:lnTo>
                  <a:pt x="0" y="2612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797084" y="3600450"/>
            <a:ext cx="3914491" cy="2612923"/>
          </a:xfrm>
          <a:custGeom>
            <a:avLst/>
            <a:gdLst/>
            <a:ahLst/>
            <a:cxnLst/>
            <a:rect l="l" t="t" r="r" b="b"/>
            <a:pathLst>
              <a:path w="3914491" h="2612923">
                <a:moveTo>
                  <a:pt x="0" y="0"/>
                </a:moveTo>
                <a:lnTo>
                  <a:pt x="3914491" y="0"/>
                </a:lnTo>
                <a:lnTo>
                  <a:pt x="3914491" y="2612923"/>
                </a:lnTo>
                <a:lnTo>
                  <a:pt x="0" y="2612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" r="-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344809" y="3600450"/>
            <a:ext cx="3914491" cy="2612923"/>
          </a:xfrm>
          <a:custGeom>
            <a:avLst/>
            <a:gdLst/>
            <a:ahLst/>
            <a:cxnLst/>
            <a:rect l="l" t="t" r="r" b="b"/>
            <a:pathLst>
              <a:path w="3914491" h="2612923">
                <a:moveTo>
                  <a:pt x="0" y="0"/>
                </a:moveTo>
                <a:lnTo>
                  <a:pt x="3914491" y="0"/>
                </a:lnTo>
                <a:lnTo>
                  <a:pt x="3914491" y="2612923"/>
                </a:lnTo>
                <a:lnTo>
                  <a:pt x="0" y="26129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" r="-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3198790" y="2603139"/>
            <a:ext cx="15089210" cy="6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5"/>
              </a:lnSpc>
            </a:pPr>
            <a:r>
              <a:rPr lang="en-US" sz="3100" b="1" dirty="0">
                <a:solidFill>
                  <a:srgbClr val="DB9200"/>
                </a:solidFill>
                <a:latin typeface="Arial Bold"/>
                <a:ea typeface="Arial Bold"/>
                <a:cs typeface="Arial Bold"/>
                <a:sym typeface="Arial Bold"/>
              </a:rPr>
              <a:t>Percentages of overall UK road network (247,800 miles) by road type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05023" y="603902"/>
            <a:ext cx="1176887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b="1" dirty="0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Where do collisions happen?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4252443" y="3600450"/>
            <a:ext cx="3914491" cy="2612923"/>
            <a:chOff x="0" y="0"/>
            <a:chExt cx="1030977" cy="68817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30977" cy="688177"/>
            </a:xfrm>
            <a:custGeom>
              <a:avLst/>
              <a:gdLst/>
              <a:ahLst/>
              <a:cxnLst/>
              <a:rect l="l" t="t" r="r" b="b"/>
              <a:pathLst>
                <a:path w="1030977" h="688177">
                  <a:moveTo>
                    <a:pt x="0" y="0"/>
                  </a:moveTo>
                  <a:lnTo>
                    <a:pt x="1030977" y="0"/>
                  </a:lnTo>
                  <a:lnTo>
                    <a:pt x="1030977" y="688177"/>
                  </a:lnTo>
                  <a:lnTo>
                    <a:pt x="0" y="688177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030977" cy="726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786150" y="3600450"/>
            <a:ext cx="3914491" cy="2612923"/>
            <a:chOff x="0" y="0"/>
            <a:chExt cx="1030977" cy="6881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30977" cy="688177"/>
            </a:xfrm>
            <a:custGeom>
              <a:avLst/>
              <a:gdLst/>
              <a:ahLst/>
              <a:cxnLst/>
              <a:rect l="l" t="t" r="r" b="b"/>
              <a:pathLst>
                <a:path w="1030977" h="688177">
                  <a:moveTo>
                    <a:pt x="0" y="0"/>
                  </a:moveTo>
                  <a:lnTo>
                    <a:pt x="1030977" y="0"/>
                  </a:lnTo>
                  <a:lnTo>
                    <a:pt x="1030977" y="688177"/>
                  </a:lnTo>
                  <a:lnTo>
                    <a:pt x="0" y="688177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030977" cy="726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344809" y="3600450"/>
            <a:ext cx="3914491" cy="2612923"/>
            <a:chOff x="0" y="0"/>
            <a:chExt cx="1030977" cy="68817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30977" cy="688177"/>
            </a:xfrm>
            <a:custGeom>
              <a:avLst/>
              <a:gdLst/>
              <a:ahLst/>
              <a:cxnLst/>
              <a:rect l="l" t="t" r="r" b="b"/>
              <a:pathLst>
                <a:path w="1030977" h="688177">
                  <a:moveTo>
                    <a:pt x="0" y="0"/>
                  </a:moveTo>
                  <a:lnTo>
                    <a:pt x="1030977" y="0"/>
                  </a:lnTo>
                  <a:lnTo>
                    <a:pt x="1030977" y="688177"/>
                  </a:lnTo>
                  <a:lnTo>
                    <a:pt x="0" y="688177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1030977" cy="726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4252443" y="3684544"/>
            <a:ext cx="3914491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0"/>
              </a:lnSpc>
            </a:pPr>
            <a:r>
              <a:rPr lang="en-US" sz="3600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Urban Roads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252443" y="6237032"/>
            <a:ext cx="3914491" cy="6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5"/>
              </a:lnSpc>
            </a:pPr>
            <a:r>
              <a:rPr lang="en-US" sz="31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Collisions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798626" y="6237032"/>
            <a:ext cx="3914491" cy="6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5"/>
              </a:lnSpc>
            </a:pPr>
            <a:r>
              <a:rPr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Collisions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343309" y="6237032"/>
            <a:ext cx="3914491" cy="6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5"/>
              </a:lnSpc>
            </a:pPr>
            <a:r>
              <a:rPr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Collisions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252443" y="7608567"/>
            <a:ext cx="3914491" cy="6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5"/>
              </a:lnSpc>
            </a:pPr>
            <a:r>
              <a:rPr lang="en-US" sz="31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Fatalities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798626" y="7608567"/>
            <a:ext cx="3914491" cy="6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5"/>
              </a:lnSpc>
            </a:pPr>
            <a:r>
              <a:rPr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Fatalities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343309" y="7608567"/>
            <a:ext cx="3914491" cy="64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5"/>
              </a:lnSpc>
            </a:pPr>
            <a:r>
              <a:rPr lang="en-US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Fatalities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252443" y="4564011"/>
            <a:ext cx="3914491" cy="133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4"/>
              </a:lnSpc>
            </a:pPr>
            <a:r>
              <a:rPr lang="en-US" sz="6499" b="1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29%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252443" y="6594537"/>
            <a:ext cx="3914491" cy="112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4"/>
              </a:lnSpc>
            </a:pPr>
            <a:r>
              <a:rPr lang="en-US" sz="54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63%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798626" y="6594537"/>
            <a:ext cx="3914491" cy="112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4"/>
              </a:lnSpc>
            </a:pPr>
            <a:r>
              <a:rPr lang="en-US" sz="54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33%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343309" y="6594537"/>
            <a:ext cx="3914491" cy="112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4"/>
              </a:lnSpc>
            </a:pPr>
            <a:r>
              <a:rPr lang="en-US" sz="54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4%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252443" y="7966072"/>
            <a:ext cx="3914491" cy="112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4"/>
              </a:lnSpc>
            </a:pPr>
            <a:r>
              <a:rPr lang="en-US" sz="549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35%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798626" y="7966072"/>
            <a:ext cx="3914491" cy="112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4"/>
              </a:lnSpc>
            </a:pPr>
            <a:r>
              <a:rPr lang="en-US" sz="54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343309" y="7966072"/>
            <a:ext cx="3914491" cy="112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24"/>
              </a:lnSpc>
            </a:pPr>
            <a:r>
              <a:rPr lang="en-US" sz="549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798626" y="4564011"/>
            <a:ext cx="3914491" cy="133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4"/>
              </a:lnSpc>
            </a:pPr>
            <a:r>
              <a:rPr lang="en-US" sz="64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60%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344809" y="4564011"/>
            <a:ext cx="3914491" cy="133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4"/>
              </a:lnSpc>
            </a:pPr>
            <a:r>
              <a:rPr lang="en-US" sz="6499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11%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798626" y="3684544"/>
            <a:ext cx="3914491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0"/>
              </a:lnSpc>
            </a:pPr>
            <a:r>
              <a:rPr lang="en-US" sz="36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Rural Roads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3344809" y="3684544"/>
            <a:ext cx="3914491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0"/>
              </a:lnSpc>
            </a:pPr>
            <a:r>
              <a:rPr lang="en-US" sz="3600" b="1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Motorways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198790" cy="10287000"/>
          </a:xfrm>
          <a:custGeom>
            <a:avLst/>
            <a:gdLst/>
            <a:ahLst/>
            <a:cxnLst/>
            <a:rect l="l" t="t" r="r" b="b"/>
            <a:pathLst>
              <a:path w="3198790" h="10287000">
                <a:moveTo>
                  <a:pt x="0" y="0"/>
                </a:moveTo>
                <a:lnTo>
                  <a:pt x="3198790" y="0"/>
                </a:lnTo>
                <a:lnTo>
                  <a:pt x="31987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359" r="-2243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3198790" cy="10287000"/>
            <a:chOff x="0" y="0"/>
            <a:chExt cx="84248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2480" cy="2709333"/>
            </a:xfrm>
            <a:custGeom>
              <a:avLst/>
              <a:gdLst/>
              <a:ahLst/>
              <a:cxnLst/>
              <a:rect l="l" t="t" r="r" b="b"/>
              <a:pathLst>
                <a:path w="842480" h="2709333">
                  <a:moveTo>
                    <a:pt x="0" y="0"/>
                  </a:moveTo>
                  <a:lnTo>
                    <a:pt x="842480" y="0"/>
                  </a:lnTo>
                  <a:lnTo>
                    <a:pt x="842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42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90809" y="571500"/>
            <a:ext cx="1617172" cy="1455455"/>
          </a:xfrm>
          <a:custGeom>
            <a:avLst/>
            <a:gdLst/>
            <a:ahLst/>
            <a:cxnLst/>
            <a:rect l="l" t="t" r="r" b="b"/>
            <a:pathLst>
              <a:path w="1617172" h="1455455">
                <a:moveTo>
                  <a:pt x="0" y="0"/>
                </a:moveTo>
                <a:lnTo>
                  <a:pt x="1617172" y="0"/>
                </a:lnTo>
                <a:lnTo>
                  <a:pt x="1617172" y="1455455"/>
                </a:lnTo>
                <a:lnTo>
                  <a:pt x="0" y="145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5436220" y="-451999"/>
            <a:ext cx="15670617" cy="2588052"/>
            <a:chOff x="0" y="0"/>
            <a:chExt cx="4127241" cy="6816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27241" cy="681627"/>
            </a:xfrm>
            <a:custGeom>
              <a:avLst/>
              <a:gdLst/>
              <a:ahLst/>
              <a:cxnLst/>
              <a:rect l="l" t="t" r="r" b="b"/>
              <a:pathLst>
                <a:path w="4127241" h="681627">
                  <a:moveTo>
                    <a:pt x="25196" y="0"/>
                  </a:moveTo>
                  <a:lnTo>
                    <a:pt x="4102045" y="0"/>
                  </a:lnTo>
                  <a:cubicBezTo>
                    <a:pt x="4108727" y="0"/>
                    <a:pt x="4115136" y="2655"/>
                    <a:pt x="4119861" y="7380"/>
                  </a:cubicBezTo>
                  <a:cubicBezTo>
                    <a:pt x="4124586" y="12105"/>
                    <a:pt x="4127241" y="18514"/>
                    <a:pt x="4127241" y="25196"/>
                  </a:cubicBezTo>
                  <a:lnTo>
                    <a:pt x="4127241" y="656431"/>
                  </a:lnTo>
                  <a:cubicBezTo>
                    <a:pt x="4127241" y="663113"/>
                    <a:pt x="4124586" y="669522"/>
                    <a:pt x="4119861" y="674247"/>
                  </a:cubicBezTo>
                  <a:cubicBezTo>
                    <a:pt x="4115136" y="678972"/>
                    <a:pt x="4108727" y="681627"/>
                    <a:pt x="4102045" y="681627"/>
                  </a:cubicBezTo>
                  <a:lnTo>
                    <a:pt x="25196" y="681627"/>
                  </a:lnTo>
                  <a:cubicBezTo>
                    <a:pt x="18514" y="681627"/>
                    <a:pt x="12105" y="678972"/>
                    <a:pt x="7380" y="674247"/>
                  </a:cubicBezTo>
                  <a:cubicBezTo>
                    <a:pt x="2655" y="669522"/>
                    <a:pt x="0" y="663113"/>
                    <a:pt x="0" y="656431"/>
                  </a:cubicBezTo>
                  <a:lnTo>
                    <a:pt x="0" y="25196"/>
                  </a:lnTo>
                  <a:cubicBezTo>
                    <a:pt x="0" y="18514"/>
                    <a:pt x="2655" y="12105"/>
                    <a:pt x="7380" y="7380"/>
                  </a:cubicBezTo>
                  <a:cubicBezTo>
                    <a:pt x="12105" y="2655"/>
                    <a:pt x="18514" y="0"/>
                    <a:pt x="2519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DB92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127241" cy="719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967257" y="2418983"/>
            <a:ext cx="3914491" cy="2637388"/>
          </a:xfrm>
          <a:custGeom>
            <a:avLst/>
            <a:gdLst/>
            <a:ahLst/>
            <a:cxnLst/>
            <a:rect l="l" t="t" r="r" b="b"/>
            <a:pathLst>
              <a:path w="3914491" h="2637388">
                <a:moveTo>
                  <a:pt x="0" y="0"/>
                </a:moveTo>
                <a:lnTo>
                  <a:pt x="3914491" y="0"/>
                </a:lnTo>
                <a:lnTo>
                  <a:pt x="3914491" y="2637389"/>
                </a:lnTo>
                <a:lnTo>
                  <a:pt x="0" y="26373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967257" y="6002967"/>
            <a:ext cx="3914491" cy="2637388"/>
          </a:xfrm>
          <a:custGeom>
            <a:avLst/>
            <a:gdLst/>
            <a:ahLst/>
            <a:cxnLst/>
            <a:rect l="l" t="t" r="r" b="b"/>
            <a:pathLst>
              <a:path w="3914491" h="2637388">
                <a:moveTo>
                  <a:pt x="0" y="0"/>
                </a:moveTo>
                <a:lnTo>
                  <a:pt x="3914491" y="0"/>
                </a:lnTo>
                <a:lnTo>
                  <a:pt x="3914491" y="2637388"/>
                </a:lnTo>
                <a:lnTo>
                  <a:pt x="0" y="263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2" r="-5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559406" y="2418983"/>
            <a:ext cx="3914491" cy="2637388"/>
          </a:xfrm>
          <a:custGeom>
            <a:avLst/>
            <a:gdLst/>
            <a:ahLst/>
            <a:cxnLst/>
            <a:rect l="l" t="t" r="r" b="b"/>
            <a:pathLst>
              <a:path w="3914491" h="2637388">
                <a:moveTo>
                  <a:pt x="0" y="0"/>
                </a:moveTo>
                <a:lnTo>
                  <a:pt x="3914492" y="0"/>
                </a:lnTo>
                <a:lnTo>
                  <a:pt x="3914492" y="2637389"/>
                </a:lnTo>
                <a:lnTo>
                  <a:pt x="0" y="2637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62" r="-5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559406" y="6002967"/>
            <a:ext cx="3914491" cy="2637388"/>
          </a:xfrm>
          <a:custGeom>
            <a:avLst/>
            <a:gdLst/>
            <a:ahLst/>
            <a:cxnLst/>
            <a:rect l="l" t="t" r="r" b="b"/>
            <a:pathLst>
              <a:path w="3914491" h="2637388">
                <a:moveTo>
                  <a:pt x="0" y="0"/>
                </a:moveTo>
                <a:lnTo>
                  <a:pt x="3914492" y="0"/>
                </a:lnTo>
                <a:lnTo>
                  <a:pt x="3914492" y="2637388"/>
                </a:lnTo>
                <a:lnTo>
                  <a:pt x="0" y="26373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62" r="-5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641651" y="3271563"/>
            <a:ext cx="2157852" cy="1871937"/>
          </a:xfrm>
          <a:custGeom>
            <a:avLst/>
            <a:gdLst/>
            <a:ahLst/>
            <a:cxnLst/>
            <a:rect l="l" t="t" r="r" b="b"/>
            <a:pathLst>
              <a:path w="2157852" h="1871937">
                <a:moveTo>
                  <a:pt x="0" y="0"/>
                </a:moveTo>
                <a:lnTo>
                  <a:pt x="2157853" y="0"/>
                </a:lnTo>
                <a:lnTo>
                  <a:pt x="2157853" y="1871937"/>
                </a:lnTo>
                <a:lnTo>
                  <a:pt x="0" y="1871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3198790" y="5712417"/>
            <a:ext cx="15089210" cy="1744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</a:pPr>
            <a:r>
              <a:rPr lang="en-US" sz="5999" b="1">
                <a:solidFill>
                  <a:srgbClr val="DB9200"/>
                </a:solidFill>
                <a:latin typeface="Arial Bold"/>
                <a:ea typeface="Arial Bold"/>
                <a:cs typeface="Arial Bold"/>
                <a:sym typeface="Arial Bold"/>
              </a:rPr>
              <a:t>THE FATAL </a:t>
            </a:r>
          </a:p>
          <a:p>
            <a:pPr algn="ctr">
              <a:lnSpc>
                <a:spcPts val="6359"/>
              </a:lnSpc>
            </a:pPr>
            <a:r>
              <a:rPr lang="en-US" sz="5999" b="1">
                <a:solidFill>
                  <a:srgbClr val="DB9200"/>
                </a:solidFill>
                <a:latin typeface="Arial Bold"/>
                <a:ea typeface="Arial Bold"/>
                <a:cs typeface="Arial Bold"/>
                <a:sym typeface="Arial Bold"/>
              </a:rPr>
              <a:t>FOUR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05023" y="603902"/>
            <a:ext cx="1176887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Common causes of RTCs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967257" y="4938987"/>
            <a:ext cx="3914491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0"/>
              </a:lnSpc>
            </a:pPr>
            <a:r>
              <a:rPr lang="en-US" sz="36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Speed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67257" y="8522970"/>
            <a:ext cx="3914491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0"/>
              </a:lnSpc>
            </a:pPr>
            <a:r>
              <a:rPr lang="en-US" sz="36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Distraction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59406" y="4938987"/>
            <a:ext cx="3914491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0"/>
              </a:lnSpc>
            </a:pPr>
            <a:r>
              <a:rPr lang="en-US" sz="36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Fatigue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559406" y="8522970"/>
            <a:ext cx="3914491" cy="7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0"/>
              </a:lnSpc>
            </a:pPr>
            <a:r>
              <a:rPr lang="en-US" sz="36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Drink/Drugs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198790" cy="10287000"/>
          </a:xfrm>
          <a:custGeom>
            <a:avLst/>
            <a:gdLst/>
            <a:ahLst/>
            <a:cxnLst/>
            <a:rect l="l" t="t" r="r" b="b"/>
            <a:pathLst>
              <a:path w="3198790" h="10287000">
                <a:moveTo>
                  <a:pt x="0" y="0"/>
                </a:moveTo>
                <a:lnTo>
                  <a:pt x="3198790" y="0"/>
                </a:lnTo>
                <a:lnTo>
                  <a:pt x="31987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359" r="-2243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3198790" cy="10287000"/>
            <a:chOff x="0" y="0"/>
            <a:chExt cx="84248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2480" cy="2709333"/>
            </a:xfrm>
            <a:custGeom>
              <a:avLst/>
              <a:gdLst/>
              <a:ahLst/>
              <a:cxnLst/>
              <a:rect l="l" t="t" r="r" b="b"/>
              <a:pathLst>
                <a:path w="842480" h="2709333">
                  <a:moveTo>
                    <a:pt x="0" y="0"/>
                  </a:moveTo>
                  <a:lnTo>
                    <a:pt x="842480" y="0"/>
                  </a:lnTo>
                  <a:lnTo>
                    <a:pt x="842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42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90809" y="571500"/>
            <a:ext cx="1617172" cy="1455455"/>
          </a:xfrm>
          <a:custGeom>
            <a:avLst/>
            <a:gdLst/>
            <a:ahLst/>
            <a:cxnLst/>
            <a:rect l="l" t="t" r="r" b="b"/>
            <a:pathLst>
              <a:path w="1617172" h="1455455">
                <a:moveTo>
                  <a:pt x="0" y="0"/>
                </a:moveTo>
                <a:lnTo>
                  <a:pt x="1617172" y="0"/>
                </a:lnTo>
                <a:lnTo>
                  <a:pt x="1617172" y="1455455"/>
                </a:lnTo>
                <a:lnTo>
                  <a:pt x="0" y="145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870481" y="3067007"/>
            <a:ext cx="11823080" cy="5231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9" lvl="1" indent="-410209" algn="l">
              <a:lnSpc>
                <a:spcPts val="5889"/>
              </a:lnSpc>
              <a:buFont typeface="Arial"/>
              <a:buChar char="•"/>
            </a:pPr>
            <a:r>
              <a:rPr lang="en-US" sz="3799" b="1" dirty="0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The energy a vehicle possesses (kinetic energy) increases with the square of its speed.</a:t>
            </a:r>
          </a:p>
          <a:p>
            <a:pPr marL="820419" lvl="1" indent="-410209" algn="l">
              <a:lnSpc>
                <a:spcPts val="5889"/>
              </a:lnSpc>
              <a:buFont typeface="Arial"/>
              <a:buChar char="•"/>
            </a:pPr>
            <a:r>
              <a:rPr lang="en-US" sz="3799" b="1" dirty="0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A vehicle doubling its speed has four times as much kinetic energy.</a:t>
            </a:r>
          </a:p>
          <a:p>
            <a:pPr marL="820419" lvl="1" indent="-410209" algn="l">
              <a:lnSpc>
                <a:spcPts val="5889"/>
              </a:lnSpc>
              <a:buFont typeface="Arial"/>
              <a:buChar char="•"/>
            </a:pPr>
            <a:r>
              <a:rPr lang="en-US" sz="3799" b="1" dirty="0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A vehicle travelling TWICE as fast as another requires FOUR times the stopping distance (assuming a constant braking force).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705023" y="-451999"/>
            <a:ext cx="15401815" cy="2588052"/>
            <a:chOff x="0" y="0"/>
            <a:chExt cx="4056445" cy="6816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6445" cy="681627"/>
            </a:xfrm>
            <a:custGeom>
              <a:avLst/>
              <a:gdLst/>
              <a:ahLst/>
              <a:cxnLst/>
              <a:rect l="l" t="t" r="r" b="b"/>
              <a:pathLst>
                <a:path w="4056445" h="681627">
                  <a:moveTo>
                    <a:pt x="25636" y="0"/>
                  </a:moveTo>
                  <a:lnTo>
                    <a:pt x="4030809" y="0"/>
                  </a:lnTo>
                  <a:cubicBezTo>
                    <a:pt x="4044967" y="0"/>
                    <a:pt x="4056445" y="11478"/>
                    <a:pt x="4056445" y="25636"/>
                  </a:cubicBezTo>
                  <a:lnTo>
                    <a:pt x="4056445" y="655991"/>
                  </a:lnTo>
                  <a:cubicBezTo>
                    <a:pt x="4056445" y="670149"/>
                    <a:pt x="4044967" y="681627"/>
                    <a:pt x="4030809" y="681627"/>
                  </a:cubicBezTo>
                  <a:lnTo>
                    <a:pt x="25636" y="681627"/>
                  </a:lnTo>
                  <a:cubicBezTo>
                    <a:pt x="11478" y="681627"/>
                    <a:pt x="0" y="670149"/>
                    <a:pt x="0" y="655991"/>
                  </a:cubicBezTo>
                  <a:lnTo>
                    <a:pt x="0" y="25636"/>
                  </a:lnTo>
                  <a:cubicBezTo>
                    <a:pt x="0" y="11478"/>
                    <a:pt x="11478" y="0"/>
                    <a:pt x="256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DB92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056445" cy="719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705023" y="603902"/>
            <a:ext cx="1176887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Speed - A little bit of maths…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198790" cy="10287000"/>
          </a:xfrm>
          <a:custGeom>
            <a:avLst/>
            <a:gdLst/>
            <a:ahLst/>
            <a:cxnLst/>
            <a:rect l="l" t="t" r="r" b="b"/>
            <a:pathLst>
              <a:path w="3198790" h="10287000">
                <a:moveTo>
                  <a:pt x="0" y="0"/>
                </a:moveTo>
                <a:lnTo>
                  <a:pt x="3198790" y="0"/>
                </a:lnTo>
                <a:lnTo>
                  <a:pt x="31987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359" r="-2243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3198790" cy="10287000"/>
            <a:chOff x="0" y="0"/>
            <a:chExt cx="84248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2480" cy="2709333"/>
            </a:xfrm>
            <a:custGeom>
              <a:avLst/>
              <a:gdLst/>
              <a:ahLst/>
              <a:cxnLst/>
              <a:rect l="l" t="t" r="r" b="b"/>
              <a:pathLst>
                <a:path w="842480" h="2709333">
                  <a:moveTo>
                    <a:pt x="0" y="0"/>
                  </a:moveTo>
                  <a:lnTo>
                    <a:pt x="842480" y="0"/>
                  </a:lnTo>
                  <a:lnTo>
                    <a:pt x="842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42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90809" y="571500"/>
            <a:ext cx="1617172" cy="1455455"/>
          </a:xfrm>
          <a:custGeom>
            <a:avLst/>
            <a:gdLst/>
            <a:ahLst/>
            <a:cxnLst/>
            <a:rect l="l" t="t" r="r" b="b"/>
            <a:pathLst>
              <a:path w="1617172" h="1455455">
                <a:moveTo>
                  <a:pt x="0" y="0"/>
                </a:moveTo>
                <a:lnTo>
                  <a:pt x="1617172" y="0"/>
                </a:lnTo>
                <a:lnTo>
                  <a:pt x="1617172" y="1455455"/>
                </a:lnTo>
                <a:lnTo>
                  <a:pt x="0" y="145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5705023" y="-451999"/>
            <a:ext cx="15401815" cy="2588052"/>
            <a:chOff x="0" y="0"/>
            <a:chExt cx="4056445" cy="6816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56445" cy="681627"/>
            </a:xfrm>
            <a:custGeom>
              <a:avLst/>
              <a:gdLst/>
              <a:ahLst/>
              <a:cxnLst/>
              <a:rect l="l" t="t" r="r" b="b"/>
              <a:pathLst>
                <a:path w="4056445" h="681627">
                  <a:moveTo>
                    <a:pt x="25636" y="0"/>
                  </a:moveTo>
                  <a:lnTo>
                    <a:pt x="4030809" y="0"/>
                  </a:lnTo>
                  <a:cubicBezTo>
                    <a:pt x="4044967" y="0"/>
                    <a:pt x="4056445" y="11478"/>
                    <a:pt x="4056445" y="25636"/>
                  </a:cubicBezTo>
                  <a:lnTo>
                    <a:pt x="4056445" y="655991"/>
                  </a:lnTo>
                  <a:cubicBezTo>
                    <a:pt x="4056445" y="670149"/>
                    <a:pt x="4044967" y="681627"/>
                    <a:pt x="4030809" y="681627"/>
                  </a:cubicBezTo>
                  <a:lnTo>
                    <a:pt x="25636" y="681627"/>
                  </a:lnTo>
                  <a:cubicBezTo>
                    <a:pt x="11478" y="681627"/>
                    <a:pt x="0" y="670149"/>
                    <a:pt x="0" y="655991"/>
                  </a:cubicBezTo>
                  <a:lnTo>
                    <a:pt x="0" y="25636"/>
                  </a:lnTo>
                  <a:cubicBezTo>
                    <a:pt x="0" y="11478"/>
                    <a:pt x="11478" y="0"/>
                    <a:pt x="256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DB92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056445" cy="719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005973" y="2270981"/>
            <a:ext cx="9253327" cy="6870595"/>
          </a:xfrm>
          <a:custGeom>
            <a:avLst/>
            <a:gdLst/>
            <a:ahLst/>
            <a:cxnLst/>
            <a:rect l="l" t="t" r="r" b="b"/>
            <a:pathLst>
              <a:path w="9253327" h="6870595">
                <a:moveTo>
                  <a:pt x="0" y="0"/>
                </a:moveTo>
                <a:lnTo>
                  <a:pt x="9253327" y="0"/>
                </a:lnTo>
                <a:lnTo>
                  <a:pt x="9253327" y="6870595"/>
                </a:lnTo>
                <a:lnTo>
                  <a:pt x="0" y="6870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705023" y="603902"/>
            <a:ext cx="1176887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Speed - A little bit of maths…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56771" y="4560231"/>
            <a:ext cx="3691221" cy="1146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71"/>
              </a:lnSpc>
            </a:pPr>
            <a:r>
              <a:rPr lang="en-US" sz="3100" b="1">
                <a:solidFill>
                  <a:srgbClr val="DB9200"/>
                </a:solidFill>
                <a:latin typeface="Arial Bold"/>
                <a:ea typeface="Arial Bold"/>
                <a:cs typeface="Arial Bold"/>
                <a:sym typeface="Arial Bold"/>
              </a:rPr>
              <a:t>Kinetic Energy - Vauxhall Astra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198790" cy="10287000"/>
          </a:xfrm>
          <a:custGeom>
            <a:avLst/>
            <a:gdLst/>
            <a:ahLst/>
            <a:cxnLst/>
            <a:rect l="l" t="t" r="r" b="b"/>
            <a:pathLst>
              <a:path w="3198790" h="10287000">
                <a:moveTo>
                  <a:pt x="0" y="0"/>
                </a:moveTo>
                <a:lnTo>
                  <a:pt x="3198790" y="0"/>
                </a:lnTo>
                <a:lnTo>
                  <a:pt x="31987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359" r="-2243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3198790" cy="10287000"/>
            <a:chOff x="0" y="0"/>
            <a:chExt cx="84248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2480" cy="2709333"/>
            </a:xfrm>
            <a:custGeom>
              <a:avLst/>
              <a:gdLst/>
              <a:ahLst/>
              <a:cxnLst/>
              <a:rect l="l" t="t" r="r" b="b"/>
              <a:pathLst>
                <a:path w="842480" h="2709333">
                  <a:moveTo>
                    <a:pt x="0" y="0"/>
                  </a:moveTo>
                  <a:lnTo>
                    <a:pt x="842480" y="0"/>
                  </a:lnTo>
                  <a:lnTo>
                    <a:pt x="842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42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90809" y="571500"/>
            <a:ext cx="1617172" cy="1455455"/>
          </a:xfrm>
          <a:custGeom>
            <a:avLst/>
            <a:gdLst/>
            <a:ahLst/>
            <a:cxnLst/>
            <a:rect l="l" t="t" r="r" b="b"/>
            <a:pathLst>
              <a:path w="1617172" h="1455455">
                <a:moveTo>
                  <a:pt x="0" y="0"/>
                </a:moveTo>
                <a:lnTo>
                  <a:pt x="1617172" y="0"/>
                </a:lnTo>
                <a:lnTo>
                  <a:pt x="1617172" y="1455455"/>
                </a:lnTo>
                <a:lnTo>
                  <a:pt x="0" y="145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79556" y="3129289"/>
            <a:ext cx="12388819" cy="471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9"/>
              </a:lnSpc>
            </a:pPr>
            <a:r>
              <a:rPr lang="en-US" sz="3999" b="1">
                <a:solidFill>
                  <a:srgbClr val="DB9200"/>
                </a:solidFill>
                <a:latin typeface="Arial Bold"/>
                <a:ea typeface="Arial Bold"/>
                <a:cs typeface="Arial Bold"/>
                <a:sym typeface="Arial Bold"/>
              </a:rPr>
              <a:t>Your speed must allow you to...</a:t>
            </a:r>
          </a:p>
          <a:p>
            <a:pPr algn="l">
              <a:lnSpc>
                <a:spcPts val="6199"/>
              </a:lnSpc>
            </a:pPr>
            <a:r>
              <a:rPr lang="en-US" sz="3999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stop safely in the distance you can see to be clear.</a:t>
            </a:r>
          </a:p>
          <a:p>
            <a:pPr algn="l">
              <a:lnSpc>
                <a:spcPts val="6199"/>
              </a:lnSpc>
            </a:pPr>
            <a:endParaRPr lang="en-US" sz="3999" b="1">
              <a:solidFill>
                <a:srgbClr val="005C3D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l">
              <a:lnSpc>
                <a:spcPts val="6199"/>
              </a:lnSpc>
            </a:pPr>
            <a:r>
              <a:rPr lang="en-US" sz="3999" b="1">
                <a:solidFill>
                  <a:srgbClr val="DB9200"/>
                </a:solidFill>
                <a:latin typeface="Arial Bold"/>
                <a:ea typeface="Arial Bold"/>
                <a:cs typeface="Arial Bold"/>
                <a:sym typeface="Arial Bold"/>
              </a:rPr>
              <a:t>Remember that</a:t>
            </a:r>
          </a:p>
          <a:p>
            <a:pPr algn="l">
              <a:lnSpc>
                <a:spcPts val="6199"/>
              </a:lnSpc>
            </a:pPr>
            <a:r>
              <a:rPr lang="en-US" sz="3999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Higher speed means that you will hit an object with more energy. More energy means more damage.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274035" y="-451999"/>
            <a:ext cx="16832803" cy="2588052"/>
            <a:chOff x="0" y="0"/>
            <a:chExt cx="4433331" cy="6816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33331" cy="681627"/>
            </a:xfrm>
            <a:custGeom>
              <a:avLst/>
              <a:gdLst/>
              <a:ahLst/>
              <a:cxnLst/>
              <a:rect l="l" t="t" r="r" b="b"/>
              <a:pathLst>
                <a:path w="4433331" h="681627">
                  <a:moveTo>
                    <a:pt x="23456" y="0"/>
                  </a:moveTo>
                  <a:lnTo>
                    <a:pt x="4409875" y="0"/>
                  </a:lnTo>
                  <a:cubicBezTo>
                    <a:pt x="4416096" y="0"/>
                    <a:pt x="4422062" y="2471"/>
                    <a:pt x="4426461" y="6870"/>
                  </a:cubicBezTo>
                  <a:cubicBezTo>
                    <a:pt x="4430860" y="11269"/>
                    <a:pt x="4433331" y="17235"/>
                    <a:pt x="4433331" y="23456"/>
                  </a:cubicBezTo>
                  <a:lnTo>
                    <a:pt x="4433331" y="658170"/>
                  </a:lnTo>
                  <a:cubicBezTo>
                    <a:pt x="4433331" y="664392"/>
                    <a:pt x="4430860" y="670358"/>
                    <a:pt x="4426461" y="674757"/>
                  </a:cubicBezTo>
                  <a:cubicBezTo>
                    <a:pt x="4422062" y="679156"/>
                    <a:pt x="4416096" y="681627"/>
                    <a:pt x="4409875" y="681627"/>
                  </a:cubicBezTo>
                  <a:lnTo>
                    <a:pt x="23456" y="681627"/>
                  </a:lnTo>
                  <a:cubicBezTo>
                    <a:pt x="17235" y="681627"/>
                    <a:pt x="11269" y="679156"/>
                    <a:pt x="6870" y="674757"/>
                  </a:cubicBezTo>
                  <a:cubicBezTo>
                    <a:pt x="2471" y="670358"/>
                    <a:pt x="0" y="664392"/>
                    <a:pt x="0" y="658170"/>
                  </a:cubicBezTo>
                  <a:lnTo>
                    <a:pt x="0" y="23456"/>
                  </a:lnTo>
                  <a:cubicBezTo>
                    <a:pt x="0" y="17235"/>
                    <a:pt x="2471" y="11269"/>
                    <a:pt x="6870" y="6870"/>
                  </a:cubicBezTo>
                  <a:cubicBezTo>
                    <a:pt x="11269" y="2471"/>
                    <a:pt x="17235" y="0"/>
                    <a:pt x="2345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DB92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33331" cy="719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274035" y="603902"/>
            <a:ext cx="13199863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As a driver – manage your speed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3198790" cy="10287000"/>
          </a:xfrm>
          <a:custGeom>
            <a:avLst/>
            <a:gdLst/>
            <a:ahLst/>
            <a:cxnLst/>
            <a:rect l="l" t="t" r="r" b="b"/>
            <a:pathLst>
              <a:path w="3198790" h="10287000">
                <a:moveTo>
                  <a:pt x="0" y="0"/>
                </a:moveTo>
                <a:lnTo>
                  <a:pt x="3198790" y="0"/>
                </a:lnTo>
                <a:lnTo>
                  <a:pt x="31987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359" r="-2243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3198790" cy="10287000"/>
            <a:chOff x="0" y="0"/>
            <a:chExt cx="84248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2480" cy="2709333"/>
            </a:xfrm>
            <a:custGeom>
              <a:avLst/>
              <a:gdLst/>
              <a:ahLst/>
              <a:cxnLst/>
              <a:rect l="l" t="t" r="r" b="b"/>
              <a:pathLst>
                <a:path w="842480" h="2709333">
                  <a:moveTo>
                    <a:pt x="0" y="0"/>
                  </a:moveTo>
                  <a:lnTo>
                    <a:pt x="842480" y="0"/>
                  </a:lnTo>
                  <a:lnTo>
                    <a:pt x="84248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42480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90809" y="571500"/>
            <a:ext cx="1617172" cy="1455455"/>
          </a:xfrm>
          <a:custGeom>
            <a:avLst/>
            <a:gdLst/>
            <a:ahLst/>
            <a:cxnLst/>
            <a:rect l="l" t="t" r="r" b="b"/>
            <a:pathLst>
              <a:path w="1617172" h="1455455">
                <a:moveTo>
                  <a:pt x="0" y="0"/>
                </a:moveTo>
                <a:lnTo>
                  <a:pt x="1617172" y="0"/>
                </a:lnTo>
                <a:lnTo>
                  <a:pt x="1617172" y="1455455"/>
                </a:lnTo>
                <a:lnTo>
                  <a:pt x="0" y="145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-368653" y="9439275"/>
            <a:ext cx="18913006" cy="0"/>
          </a:xfrm>
          <a:prstGeom prst="line">
            <a:avLst/>
          </a:prstGeom>
          <a:ln w="19050" cap="flat">
            <a:solidFill>
              <a:srgbClr val="DB92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95541" y="3709627"/>
            <a:ext cx="11588351" cy="393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9"/>
              </a:lnSpc>
            </a:pPr>
            <a:r>
              <a:rPr lang="en-US" sz="3999" b="1">
                <a:solidFill>
                  <a:srgbClr val="DB9200"/>
                </a:solidFill>
                <a:latin typeface="Arial Bold"/>
                <a:ea typeface="Arial Bold"/>
                <a:cs typeface="Arial Bold"/>
                <a:sym typeface="Arial Bold"/>
              </a:rPr>
              <a:t>What may distract a driver?</a:t>
            </a:r>
          </a:p>
          <a:p>
            <a:pPr algn="l">
              <a:lnSpc>
                <a:spcPts val="6199"/>
              </a:lnSpc>
            </a:pPr>
            <a:r>
              <a:rPr lang="en-US" sz="3999" b="1" i="1">
                <a:solidFill>
                  <a:srgbClr val="005C3D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But I can do more than one thing at a time..</a:t>
            </a:r>
          </a:p>
          <a:p>
            <a:pPr algn="l">
              <a:lnSpc>
                <a:spcPts val="6199"/>
              </a:lnSpc>
            </a:pPr>
            <a:r>
              <a:rPr lang="en-US" sz="3999" b="1" i="1">
                <a:solidFill>
                  <a:srgbClr val="005C3D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I can text and watch tv and drink and talk and…</a:t>
            </a:r>
          </a:p>
          <a:p>
            <a:pPr algn="l">
              <a:lnSpc>
                <a:spcPts val="6199"/>
              </a:lnSpc>
            </a:pPr>
            <a:endParaRPr lang="en-US" sz="3999" b="1" i="1">
              <a:solidFill>
                <a:srgbClr val="005C3D"/>
              </a:solidFill>
              <a:latin typeface="Arial Bold Italics"/>
              <a:ea typeface="Arial Bold Italics"/>
              <a:cs typeface="Arial Bold Italics"/>
              <a:sym typeface="Arial Bold Italics"/>
            </a:endParaRPr>
          </a:p>
          <a:p>
            <a:pPr algn="l">
              <a:lnSpc>
                <a:spcPts val="6199"/>
              </a:lnSpc>
            </a:pPr>
            <a:r>
              <a:rPr lang="en-US" sz="3999" b="1">
                <a:solidFill>
                  <a:srgbClr val="DB9200"/>
                </a:solidFill>
                <a:latin typeface="Arial Bold"/>
                <a:ea typeface="Arial Bold"/>
                <a:cs typeface="Arial Bold"/>
                <a:sym typeface="Arial Bold"/>
              </a:rPr>
              <a:t>But can you?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428976" y="-451999"/>
            <a:ext cx="9677861" cy="2588052"/>
            <a:chOff x="0" y="0"/>
            <a:chExt cx="2548902" cy="68162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8902" cy="681627"/>
            </a:xfrm>
            <a:custGeom>
              <a:avLst/>
              <a:gdLst/>
              <a:ahLst/>
              <a:cxnLst/>
              <a:rect l="l" t="t" r="r" b="b"/>
              <a:pathLst>
                <a:path w="2548902" h="681627">
                  <a:moveTo>
                    <a:pt x="40798" y="0"/>
                  </a:moveTo>
                  <a:lnTo>
                    <a:pt x="2508104" y="0"/>
                  </a:lnTo>
                  <a:cubicBezTo>
                    <a:pt x="2530636" y="0"/>
                    <a:pt x="2548902" y="18266"/>
                    <a:pt x="2548902" y="40798"/>
                  </a:cubicBezTo>
                  <a:lnTo>
                    <a:pt x="2548902" y="640829"/>
                  </a:lnTo>
                  <a:cubicBezTo>
                    <a:pt x="2548902" y="663361"/>
                    <a:pt x="2530636" y="681627"/>
                    <a:pt x="2508104" y="681627"/>
                  </a:cubicBezTo>
                  <a:lnTo>
                    <a:pt x="40798" y="681627"/>
                  </a:lnTo>
                  <a:cubicBezTo>
                    <a:pt x="29978" y="681627"/>
                    <a:pt x="19601" y="677329"/>
                    <a:pt x="11949" y="669677"/>
                  </a:cubicBezTo>
                  <a:cubicBezTo>
                    <a:pt x="4298" y="662026"/>
                    <a:pt x="0" y="651649"/>
                    <a:pt x="0" y="640829"/>
                  </a:cubicBezTo>
                  <a:lnTo>
                    <a:pt x="0" y="40798"/>
                  </a:lnTo>
                  <a:cubicBezTo>
                    <a:pt x="0" y="18266"/>
                    <a:pt x="18266" y="0"/>
                    <a:pt x="4079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DB92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548902" cy="7197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01096" y="603902"/>
            <a:ext cx="937280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b="1">
                <a:solidFill>
                  <a:srgbClr val="005C3D"/>
                </a:solidFill>
                <a:latin typeface="Arial Bold"/>
                <a:ea typeface="Arial Bold"/>
                <a:cs typeface="Arial Bold"/>
                <a:sym typeface="Arial Bold"/>
              </a:rPr>
              <a:t>Distractions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426</Words>
  <Application>Microsoft Macintosh PowerPoint</Application>
  <PresentationFormat>Custom</PresentationFormat>
  <Paragraphs>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 Bold</vt:lpstr>
      <vt:lpstr>Calibri</vt:lpstr>
      <vt:lpstr>Arial Bold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Pathfinder - Causes of Collisions</dc:title>
  <cp:lastModifiedBy>Andy Reedman</cp:lastModifiedBy>
  <cp:revision>5</cp:revision>
  <dcterms:created xsi:type="dcterms:W3CDTF">2006-08-16T00:00:00Z</dcterms:created>
  <dcterms:modified xsi:type="dcterms:W3CDTF">2025-04-24T14:19:20Z</dcterms:modified>
  <dc:identifier>DAGk0d5nBZk</dc:identifier>
</cp:coreProperties>
</file>